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266" r:id="rId3"/>
    <p:sldId id="258" r:id="rId4"/>
    <p:sldId id="259" r:id="rId5"/>
    <p:sldId id="256" r:id="rId6"/>
    <p:sldId id="261" r:id="rId7"/>
    <p:sldId id="264" r:id="rId8"/>
    <p:sldId id="263" r:id="rId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15726A9E-2C4B-4331-841E-5B4345965C81}" type="datetimeFigureOut">
              <a:rPr lang="en-US" smtClean="0"/>
              <a:pPr/>
              <a:t>3/26/2020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EEF589A-8DA2-4FE2-AA68-5F0701FAD0FB}" type="slidenum">
              <a:rPr lang="en-US" smtClean="0"/>
              <a:pPr/>
              <a:t>‹#›</a:t>
            </a:fld>
            <a:endParaRPr lang="en-US"/>
          </a:p>
        </p:txBody>
      </p:sp>
    </p:spTree>
    <p:extLst>
      <p:ext uri="{BB962C8B-B14F-4D97-AF65-F5344CB8AC3E}">
        <p14:creationId xmlns:p14="http://schemas.microsoft.com/office/powerpoint/2010/main" val="2587214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C53C7B-65B8-46B5-B34E-9FDB4084A8BB}" type="slidenum">
              <a:rPr lang="en-US"/>
              <a:pPr/>
              <a:t>1</a:t>
            </a:fld>
            <a:endParaRPr lang="en-US"/>
          </a:p>
        </p:txBody>
      </p:sp>
      <p:sp>
        <p:nvSpPr>
          <p:cNvPr id="1090562" name="Rectangle 2"/>
          <p:cNvSpPr>
            <a:spLocks noGrp="1" noRot="1" noChangeAspect="1" noChangeArrowheads="1" noTextEdit="1"/>
          </p:cNvSpPr>
          <p:nvPr>
            <p:ph type="sldImg"/>
          </p:nvPr>
        </p:nvSpPr>
        <p:spPr>
          <a:ln/>
        </p:spPr>
      </p:sp>
      <p:sp>
        <p:nvSpPr>
          <p:cNvPr id="109056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12230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76BB31-68CF-4FC3-8FED-0E16DA44B398}" type="slidenum">
              <a:rPr lang="en-US"/>
              <a:pPr/>
              <a:t>3</a:t>
            </a:fld>
            <a:endParaRPr lang="en-US"/>
          </a:p>
        </p:txBody>
      </p:sp>
      <p:sp>
        <p:nvSpPr>
          <p:cNvPr id="1095682" name="Rectangle 2"/>
          <p:cNvSpPr>
            <a:spLocks noGrp="1" noRot="1" noChangeAspect="1" noChangeArrowheads="1" noTextEdit="1"/>
          </p:cNvSpPr>
          <p:nvPr>
            <p:ph type="sldImg"/>
          </p:nvPr>
        </p:nvSpPr>
        <p:spPr>
          <a:ln/>
        </p:spPr>
      </p:sp>
      <p:sp>
        <p:nvSpPr>
          <p:cNvPr id="109568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508899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E68F7C-F5F2-49C7-8548-A75E754F376A}" type="slidenum">
              <a:rPr lang="en-US"/>
              <a:pPr/>
              <a:t>4</a:t>
            </a:fld>
            <a:endParaRPr lang="en-US"/>
          </a:p>
        </p:txBody>
      </p:sp>
      <p:sp>
        <p:nvSpPr>
          <p:cNvPr id="1097730" name="Rectangle 2"/>
          <p:cNvSpPr>
            <a:spLocks noGrp="1" noRot="1" noChangeAspect="1" noChangeArrowheads="1" noTextEdit="1"/>
          </p:cNvSpPr>
          <p:nvPr>
            <p:ph type="sldImg"/>
          </p:nvPr>
        </p:nvSpPr>
        <p:spPr>
          <a:ln/>
        </p:spPr>
      </p:sp>
      <p:sp>
        <p:nvSpPr>
          <p:cNvPr id="109773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15409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43232AA-7958-44C6-B2E3-64E99C5CDCEF}" type="slidenum">
              <a:rPr lang="en-US"/>
              <a:pPr/>
              <a:t>6</a:t>
            </a:fld>
            <a:endParaRPr lang="en-US"/>
          </a:p>
        </p:txBody>
      </p:sp>
      <p:sp>
        <p:nvSpPr>
          <p:cNvPr id="1140738" name="Rectangle 2"/>
          <p:cNvSpPr>
            <a:spLocks noGrp="1" noRot="1" noChangeAspect="1" noChangeArrowheads="1" noTextEdit="1"/>
          </p:cNvSpPr>
          <p:nvPr>
            <p:ph type="sldImg"/>
          </p:nvPr>
        </p:nvSpPr>
        <p:spPr>
          <a:ln/>
        </p:spPr>
      </p:sp>
      <p:sp>
        <p:nvSpPr>
          <p:cNvPr id="11407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196499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BF4E3FE2-2D2A-4162-ADE4-60B4EA0E3954}" type="slidenum">
              <a:rPr lang="en-GB" smtClean="0"/>
              <a:pPr/>
              <a:t>7</a:t>
            </a:fld>
            <a:endParaRPr lang="en-GB" smtClean="0"/>
          </a:p>
        </p:txBody>
      </p:sp>
      <p:sp>
        <p:nvSpPr>
          <p:cNvPr id="52227" name="Rectangle 2"/>
          <p:cNvSpPr>
            <a:spLocks noGrp="1" noRot="1" noChangeAspect="1" noChangeArrowheads="1" noTextEdit="1"/>
          </p:cNvSpPr>
          <p:nvPr>
            <p:ph type="sldImg"/>
          </p:nvPr>
        </p:nvSpPr>
        <p:spPr>
          <a:solidFill>
            <a:srgbClr val="FFFFFF"/>
          </a:solidFill>
          <a:ln/>
        </p:spPr>
      </p:sp>
      <p:sp>
        <p:nvSpPr>
          <p:cNvPr id="52228" name="Rectangle 3"/>
          <p:cNvSpPr>
            <a:spLocks noGrp="1" noChangeArrowheads="1"/>
          </p:cNvSpPr>
          <p:nvPr>
            <p:ph type="body" idx="1"/>
          </p:nvPr>
        </p:nvSpPr>
        <p:spPr>
          <a:solidFill>
            <a:srgbClr val="FFFFFF"/>
          </a:solidFill>
          <a:ln>
            <a:solidFill>
              <a:srgbClr val="000000"/>
            </a:solidFill>
          </a:ln>
        </p:spPr>
        <p:txBody>
          <a:bodyPr/>
          <a:lstStyle/>
          <a:p>
            <a:endParaRPr lang="en-GB" smtClean="0"/>
          </a:p>
        </p:txBody>
      </p:sp>
    </p:spTree>
    <p:extLst>
      <p:ext uri="{BB962C8B-B14F-4D97-AF65-F5344CB8AC3E}">
        <p14:creationId xmlns:p14="http://schemas.microsoft.com/office/powerpoint/2010/main" val="3195324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A76D05-5527-44A5-B41E-0E5FAF927984}" type="slidenum">
              <a:rPr lang="en-US"/>
              <a:pPr/>
              <a:t>8</a:t>
            </a:fld>
            <a:endParaRPr lang="en-US"/>
          </a:p>
        </p:txBody>
      </p:sp>
      <p:sp>
        <p:nvSpPr>
          <p:cNvPr id="1161218" name="Rectangle 2"/>
          <p:cNvSpPr>
            <a:spLocks noGrp="1" noRot="1" noChangeAspect="1" noChangeArrowheads="1" noTextEdit="1"/>
          </p:cNvSpPr>
          <p:nvPr>
            <p:ph type="sldImg"/>
          </p:nvPr>
        </p:nvSpPr>
        <p:spPr>
          <a:ln/>
        </p:spPr>
      </p:sp>
      <p:sp>
        <p:nvSpPr>
          <p:cNvPr id="11612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14670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02EE51C-E0A4-48D2-AD6D-FFD7A924E013}"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2EE51C-E0A4-48D2-AD6D-FFD7A924E013}"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2EE51C-E0A4-48D2-AD6D-FFD7A924E013}"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02EE51C-E0A4-48D2-AD6D-FFD7A924E013}"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2EE51C-E0A4-48D2-AD6D-FFD7A924E013}" type="datetimeFigureOut">
              <a:rPr lang="en-US" smtClean="0"/>
              <a:pPr/>
              <a:t>3/26/2020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02EE51C-E0A4-48D2-AD6D-FFD7A924E013}"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02EE51C-E0A4-48D2-AD6D-FFD7A924E013}" type="datetimeFigureOut">
              <a:rPr lang="en-US" smtClean="0"/>
              <a:pPr/>
              <a:t>3/26/2020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02EE51C-E0A4-48D2-AD6D-FFD7A924E013}" type="datetimeFigureOut">
              <a:rPr lang="en-US" smtClean="0"/>
              <a:pPr/>
              <a:t>3/26/2020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2EE51C-E0A4-48D2-AD6D-FFD7A924E013}" type="datetimeFigureOut">
              <a:rPr lang="en-US" smtClean="0"/>
              <a:pPr/>
              <a:t>3/26/2020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2EE51C-E0A4-48D2-AD6D-FFD7A924E013}"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2EE51C-E0A4-48D2-AD6D-FFD7A924E013}" type="datetimeFigureOut">
              <a:rPr lang="en-US" smtClean="0"/>
              <a:pPr/>
              <a:t>3/26/2020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FC5F7-ED1A-4B16-8BB7-465EE7C3349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2EE51C-E0A4-48D2-AD6D-FFD7A924E013}" type="datetimeFigureOut">
              <a:rPr lang="en-US" smtClean="0"/>
              <a:pPr/>
              <a:t>3/26/2020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8FC5F7-ED1A-4B16-8BB7-465EE7C3349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57795" name="Rectangle 1027"/>
          <p:cNvSpPr>
            <a:spLocks noGrp="1" noChangeArrowheads="1"/>
          </p:cNvSpPr>
          <p:nvPr>
            <p:ph type="subTitle" idx="1"/>
          </p:nvPr>
        </p:nvSpPr>
        <p:spPr>
          <a:xfrm>
            <a:off x="1166813" y="1600200"/>
            <a:ext cx="6529387" cy="4038600"/>
          </a:xfrm>
        </p:spPr>
        <p:txBody>
          <a:bodyPr>
            <a:normAutofit/>
          </a:bodyPr>
          <a:lstStyle/>
          <a:p>
            <a:pPr marL="342900" indent="-342900" algn="l"/>
            <a:endParaRPr lang="en-US" sz="2800" b="1" dirty="0">
              <a:solidFill>
                <a:schemeClr val="tx1"/>
              </a:solidFill>
              <a:latin typeface="Comic Sans MS" pitchFamily="66" charset="0"/>
            </a:endParaRPr>
          </a:p>
          <a:p>
            <a:r>
              <a:rPr lang="en-US" b="1" dirty="0" smtClean="0">
                <a:solidFill>
                  <a:srgbClr val="FF0000"/>
                </a:solidFill>
                <a:latin typeface="Comic Sans MS" pitchFamily="66" charset="0"/>
              </a:rPr>
              <a:t>Executive </a:t>
            </a:r>
            <a:r>
              <a:rPr lang="en-US" b="1" dirty="0">
                <a:solidFill>
                  <a:srgbClr val="FF0000"/>
                </a:solidFill>
                <a:latin typeface="Comic Sans MS" pitchFamily="66" charset="0"/>
              </a:rPr>
              <a:t>Support System</a:t>
            </a:r>
          </a:p>
        </p:txBody>
      </p:sp>
      <p:sp>
        <p:nvSpPr>
          <p:cNvPr id="4" name="Rectangle 71"/>
          <p:cNvSpPr>
            <a:spLocks noGrp="1" noChangeArrowheads="1"/>
          </p:cNvSpPr>
          <p:nvPr>
            <p:ph type="sldNum" sz="quarter" idx="12"/>
          </p:nvPr>
        </p:nvSpPr>
        <p:spPr>
          <a:xfrm>
            <a:off x="6553200" y="6248400"/>
            <a:ext cx="1905000" cy="457200"/>
          </a:xfrm>
          <a:prstGeom prst="rect">
            <a:avLst/>
          </a:prstGeom>
        </p:spPr>
        <p:txBody>
          <a:bodyPr/>
          <a:lstStyle/>
          <a:p>
            <a:fld id="{BBBECAB3-C01D-424A-A011-E2D88EC818A5}" type="slidenum">
              <a:rPr lang="en-US"/>
              <a:pPr/>
              <a:t>1</a:t>
            </a:fld>
            <a:endParaRPr lang="en-US"/>
          </a:p>
        </p:txBody>
      </p:sp>
    </p:spTree>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1"/>
          <p:cNvSpPr>
            <a:spLocks noChangeArrowheads="1"/>
          </p:cNvSpPr>
          <p:nvPr/>
        </p:nvSpPr>
        <p:spPr bwMode="auto">
          <a:xfrm>
            <a:off x="2273300" y="415925"/>
            <a:ext cx="4597400" cy="369332"/>
          </a:xfrm>
          <a:prstGeom prst="rect">
            <a:avLst/>
          </a:prstGeom>
          <a:noFill/>
          <a:ln w="9525">
            <a:noFill/>
            <a:miter lim="800000"/>
            <a:headEnd/>
            <a:tailEnd/>
          </a:ln>
        </p:spPr>
        <p:txBody>
          <a:bodyPr>
            <a:spAutoFit/>
          </a:bodyPr>
          <a:lstStyle/>
          <a:p>
            <a:r>
              <a:rPr lang="en-US" b="1" dirty="0">
                <a:solidFill>
                  <a:srgbClr val="FF0000"/>
                </a:solidFill>
                <a:latin typeface="Comic Sans MS" pitchFamily="66" charset="0"/>
              </a:rPr>
              <a:t>Knowledge Management Systems</a:t>
            </a:r>
            <a:endParaRPr lang="en-US" dirty="0">
              <a:solidFill>
                <a:srgbClr val="FF0000"/>
              </a:solidFill>
              <a:latin typeface="Comic Sans MS" pitchFamily="66" charset="0"/>
            </a:endParaRPr>
          </a:p>
        </p:txBody>
      </p:sp>
      <p:sp>
        <p:nvSpPr>
          <p:cNvPr id="35843" name="Rectangle 2"/>
          <p:cNvSpPr>
            <a:spLocks noChangeArrowheads="1"/>
          </p:cNvSpPr>
          <p:nvPr/>
        </p:nvSpPr>
        <p:spPr bwMode="auto">
          <a:xfrm>
            <a:off x="357188" y="857250"/>
            <a:ext cx="7786687" cy="4770537"/>
          </a:xfrm>
          <a:prstGeom prst="rect">
            <a:avLst/>
          </a:prstGeom>
          <a:noFill/>
          <a:ln w="9525">
            <a:noFill/>
            <a:miter lim="800000"/>
            <a:headEnd/>
            <a:tailEnd/>
          </a:ln>
        </p:spPr>
        <p:txBody>
          <a:bodyPr>
            <a:spAutoFit/>
          </a:bodyPr>
          <a:lstStyle/>
          <a:p>
            <a:pPr marL="342900" indent="-342900">
              <a:spcBef>
                <a:spcPct val="20000"/>
              </a:spcBef>
              <a:buFont typeface="Arial" pitchFamily="34" charset="0"/>
              <a:buChar char="•"/>
            </a:pPr>
            <a:r>
              <a:rPr lang="en-US" sz="2000" b="1" dirty="0">
                <a:latin typeface="Comic Sans MS" pitchFamily="66" charset="0"/>
              </a:rPr>
              <a:t>Before start the topic it is necessary to discuss Knowledge Management Systems ("KMS") exist to help businesses create and share information. These are typically used in a business where employees create new knowledge and expertise - which can then be shared by other people in the organization to create further commercial opportunities. Good examples include firms of lawyers, accountants and management consultants.</a:t>
            </a:r>
          </a:p>
          <a:p>
            <a:pPr marL="342900" indent="-342900">
              <a:spcBef>
                <a:spcPct val="20000"/>
              </a:spcBef>
              <a:buFont typeface="Arial" pitchFamily="34" charset="0"/>
              <a:buChar char="•"/>
            </a:pPr>
            <a:r>
              <a:rPr lang="en-US" sz="2000" b="1" dirty="0">
                <a:latin typeface="Comic Sans MS" pitchFamily="66" charset="0"/>
              </a:rPr>
              <a:t>KMS are built around systems which allow efficient categorization and distribution of knowledge. For example, the knowledge itself might be contained in word processing documents, spreadsheets, PowerPoint presentations. internet pages or whatever. To share the knowledge, a KMS would use group collaboration systems such as an intranet.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8F88A76-8E4B-4C49-BA7C-419ACA2C43F6}" type="slidenum">
              <a:rPr lang="en-US"/>
              <a:pPr/>
              <a:t>3</a:t>
            </a:fld>
            <a:endParaRPr lang="en-US"/>
          </a:p>
        </p:txBody>
      </p:sp>
      <p:sp>
        <p:nvSpPr>
          <p:cNvPr id="878594" name="Rectangle 2"/>
          <p:cNvSpPr>
            <a:spLocks noGrp="1" noChangeArrowheads="1"/>
          </p:cNvSpPr>
          <p:nvPr>
            <p:ph type="title"/>
          </p:nvPr>
        </p:nvSpPr>
        <p:spPr>
          <a:xfrm>
            <a:off x="1160463" y="312738"/>
            <a:ext cx="7842250" cy="1311275"/>
          </a:xfrm>
        </p:spPr>
        <p:txBody>
          <a:bodyPr/>
          <a:lstStyle/>
          <a:p>
            <a:pPr algn="ctr"/>
            <a:r>
              <a:rPr lang="en-US" sz="4000" b="1">
                <a:solidFill>
                  <a:schemeClr val="tx1"/>
                </a:solidFill>
                <a:latin typeface="Comic Sans MS" pitchFamily="66" charset="0"/>
              </a:rPr>
              <a:t>Executive Support System (ESS)</a:t>
            </a:r>
          </a:p>
        </p:txBody>
      </p:sp>
      <p:sp>
        <p:nvSpPr>
          <p:cNvPr id="878595" name="Rectangle 3"/>
          <p:cNvSpPr>
            <a:spLocks noGrp="1" noChangeArrowheads="1"/>
          </p:cNvSpPr>
          <p:nvPr>
            <p:ph type="body" idx="1"/>
          </p:nvPr>
        </p:nvSpPr>
        <p:spPr>
          <a:xfrm>
            <a:off x="1549400" y="1905000"/>
            <a:ext cx="7473950" cy="4191000"/>
          </a:xfrm>
        </p:spPr>
        <p:txBody>
          <a:bodyPr>
            <a:normAutofit/>
          </a:bodyPr>
          <a:lstStyle/>
          <a:p>
            <a:pPr algn="ctr">
              <a:buNone/>
            </a:pPr>
            <a:r>
              <a:rPr lang="en-US" sz="2800" b="1" dirty="0" smtClean="0">
                <a:latin typeface="Comic Sans MS" pitchFamily="66" charset="0"/>
              </a:rPr>
              <a:t>By the help of </a:t>
            </a:r>
            <a:r>
              <a:rPr lang="en-US" sz="2800" b="1" dirty="0" smtClean="0">
                <a:solidFill>
                  <a:srgbClr val="FF0000"/>
                </a:solidFill>
              </a:rPr>
              <a:t>Knowledge Management Systems</a:t>
            </a:r>
            <a:r>
              <a:rPr lang="en-US" sz="2800" b="1" dirty="0">
                <a:solidFill>
                  <a:srgbClr val="FF0000"/>
                </a:solidFill>
              </a:rPr>
              <a:t> </a:t>
            </a:r>
            <a:r>
              <a:rPr lang="en-US" sz="2800" b="1" dirty="0" smtClean="0">
                <a:solidFill>
                  <a:srgbClr val="FF0000"/>
                </a:solidFill>
              </a:rPr>
              <a:t>, </a:t>
            </a:r>
            <a:r>
              <a:rPr lang="en-US" sz="2800" b="1" dirty="0" smtClean="0">
                <a:latin typeface="Comic Sans MS" pitchFamily="66" charset="0"/>
              </a:rPr>
              <a:t>Comprehensive </a:t>
            </a:r>
            <a:r>
              <a:rPr lang="en-US" sz="2800" b="1" dirty="0">
                <a:latin typeface="Comic Sans MS" pitchFamily="66" charset="0"/>
              </a:rPr>
              <a:t>support system that goes beyond EIS to include </a:t>
            </a:r>
          </a:p>
          <a:p>
            <a:pPr algn="ctr">
              <a:buFont typeface="Wingdings" pitchFamily="2" charset="2"/>
              <a:buNone/>
            </a:pPr>
            <a:endParaRPr lang="en-US" sz="2800" b="1" dirty="0">
              <a:latin typeface="Comic Sans MS" pitchFamily="66" charset="0"/>
            </a:endParaRPr>
          </a:p>
          <a:p>
            <a:r>
              <a:rPr lang="en-US" sz="2800" b="1" dirty="0">
                <a:latin typeface="Comic Sans MS" pitchFamily="66" charset="0"/>
              </a:rPr>
              <a:t>Communications</a:t>
            </a:r>
          </a:p>
          <a:p>
            <a:r>
              <a:rPr lang="en-US" sz="2800" b="1" dirty="0">
                <a:latin typeface="Comic Sans MS" pitchFamily="66" charset="0"/>
              </a:rPr>
              <a:t>Office automation</a:t>
            </a:r>
          </a:p>
          <a:p>
            <a:r>
              <a:rPr lang="en-US" sz="2800" b="1" dirty="0">
                <a:latin typeface="Comic Sans MS" pitchFamily="66" charset="0"/>
              </a:rPr>
              <a:t>Analysis support</a:t>
            </a:r>
          </a:p>
          <a:p>
            <a:r>
              <a:rPr lang="en-US" sz="2800" b="1" dirty="0">
                <a:latin typeface="Comic Sans MS" pitchFamily="66" charset="0"/>
              </a:rPr>
              <a:t>Intelligence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17F58E19-D89D-4787-8A87-5114939FDBC0}" type="slidenum">
              <a:rPr lang="en-US"/>
              <a:pPr/>
              <a:t>4</a:t>
            </a:fld>
            <a:endParaRPr lang="en-US"/>
          </a:p>
        </p:txBody>
      </p:sp>
      <p:sp>
        <p:nvSpPr>
          <p:cNvPr id="982018" name="Rectangle 2"/>
          <p:cNvSpPr>
            <a:spLocks noGrp="1" noChangeArrowheads="1"/>
          </p:cNvSpPr>
          <p:nvPr>
            <p:ph type="title"/>
          </p:nvPr>
        </p:nvSpPr>
        <p:spPr>
          <a:xfrm>
            <a:off x="871538" y="922338"/>
            <a:ext cx="8162925" cy="701675"/>
          </a:xfrm>
        </p:spPr>
        <p:txBody>
          <a:bodyPr/>
          <a:lstStyle/>
          <a:p>
            <a:pPr algn="ctr"/>
            <a:r>
              <a:rPr lang="en-US" sz="4000" b="1">
                <a:solidFill>
                  <a:schemeClr val="tx1"/>
                </a:solidFill>
                <a:latin typeface="Comic Sans MS" pitchFamily="66" charset="0"/>
              </a:rPr>
              <a:t>Enterprise Information System</a:t>
            </a:r>
          </a:p>
        </p:txBody>
      </p:sp>
      <p:sp>
        <p:nvSpPr>
          <p:cNvPr id="982019" name="Rectangle 3"/>
          <p:cNvSpPr>
            <a:spLocks noGrp="1" noChangeArrowheads="1"/>
          </p:cNvSpPr>
          <p:nvPr>
            <p:ph type="body" idx="1"/>
          </p:nvPr>
        </p:nvSpPr>
        <p:spPr/>
        <p:txBody>
          <a:bodyPr/>
          <a:lstStyle/>
          <a:p>
            <a:r>
              <a:rPr lang="en-US" sz="2800" b="1" dirty="0">
                <a:latin typeface="Comic Sans MS" pitchFamily="66" charset="0"/>
              </a:rPr>
              <a:t>Corporate-wide system</a:t>
            </a:r>
          </a:p>
          <a:p>
            <a:r>
              <a:rPr lang="en-US" sz="2800" b="1" dirty="0">
                <a:latin typeface="Comic Sans MS" pitchFamily="66" charset="0"/>
              </a:rPr>
              <a:t>Provides holistic information</a:t>
            </a:r>
          </a:p>
          <a:p>
            <a:r>
              <a:rPr lang="en-US" sz="2800" b="1" dirty="0">
                <a:latin typeface="Comic Sans MS" pitchFamily="66" charset="0"/>
              </a:rPr>
              <a:t>From a corporate view</a:t>
            </a:r>
          </a:p>
          <a:p>
            <a:r>
              <a:rPr lang="en-US" sz="2800" b="1" dirty="0">
                <a:latin typeface="Comic Sans MS" pitchFamily="66" charset="0"/>
              </a:rPr>
              <a:t>Part of enterprise resource planning (ERP) systems</a:t>
            </a:r>
          </a:p>
          <a:p>
            <a:r>
              <a:rPr lang="en-US" sz="2800" b="1" dirty="0">
                <a:latin typeface="Comic Sans MS" pitchFamily="66" charset="0"/>
              </a:rPr>
              <a:t>For business intelligence</a:t>
            </a:r>
          </a:p>
          <a:p>
            <a:r>
              <a:rPr lang="en-US" sz="2800" b="1" dirty="0">
                <a:latin typeface="Comic Sans MS" pitchFamily="66" charset="0"/>
              </a:rPr>
              <a:t>Leading up to enterprise information portals and knowledge management systems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1752600"/>
            <a:ext cx="7924800" cy="4572000"/>
          </a:xfrm>
        </p:spPr>
        <p:txBody>
          <a:bodyPr>
            <a:noAutofit/>
          </a:bodyPr>
          <a:lstStyle/>
          <a:p>
            <a:pPr marL="342900" indent="-342900" algn="l">
              <a:lnSpc>
                <a:spcPct val="170000"/>
              </a:lnSpc>
              <a:buFont typeface="Arial" pitchFamily="34" charset="0"/>
              <a:buChar char="•"/>
            </a:pPr>
            <a:r>
              <a:rPr lang="en-US" sz="1850" b="1" dirty="0">
                <a:solidFill>
                  <a:schemeClr val="tx1"/>
                </a:solidFill>
                <a:latin typeface="Comic Sans MS" pitchFamily="66" charset="0"/>
              </a:rPr>
              <a:t>Organizational decision support focuses on an organizational task or activity involving a sequence of operations and actors </a:t>
            </a:r>
          </a:p>
          <a:p>
            <a:pPr marL="342900" indent="-342900" algn="l">
              <a:lnSpc>
                <a:spcPct val="170000"/>
              </a:lnSpc>
              <a:buFont typeface="Arial" pitchFamily="34" charset="0"/>
              <a:buChar char="•"/>
            </a:pPr>
            <a:endParaRPr lang="en-US" sz="1850" b="1" dirty="0">
              <a:solidFill>
                <a:schemeClr val="tx1"/>
              </a:solidFill>
              <a:latin typeface="Comic Sans MS" pitchFamily="66" charset="0"/>
            </a:endParaRPr>
          </a:p>
          <a:p>
            <a:pPr marL="342900" indent="-342900" algn="l">
              <a:lnSpc>
                <a:spcPct val="170000"/>
              </a:lnSpc>
              <a:buFont typeface="Arial" pitchFamily="34" charset="0"/>
              <a:buChar char="•"/>
            </a:pPr>
            <a:r>
              <a:rPr lang="en-US" sz="1850" b="1" dirty="0">
                <a:solidFill>
                  <a:schemeClr val="tx1"/>
                </a:solidFill>
                <a:latin typeface="Comic Sans MS" pitchFamily="66" charset="0"/>
              </a:rPr>
              <a:t>Each individual's activities must mesh closely with other people's work</a:t>
            </a:r>
          </a:p>
          <a:p>
            <a:pPr marL="342900" indent="-342900" algn="l">
              <a:lnSpc>
                <a:spcPct val="170000"/>
              </a:lnSpc>
              <a:buFont typeface="Arial" pitchFamily="34" charset="0"/>
              <a:buChar char="•"/>
            </a:pPr>
            <a:endParaRPr lang="en-US" sz="1850" b="1" dirty="0">
              <a:solidFill>
                <a:schemeClr val="tx1"/>
              </a:solidFill>
              <a:latin typeface="Comic Sans MS" pitchFamily="66" charset="0"/>
            </a:endParaRPr>
          </a:p>
          <a:p>
            <a:pPr marL="342900" indent="-342900" algn="l">
              <a:lnSpc>
                <a:spcPct val="170000"/>
              </a:lnSpc>
              <a:buFont typeface="Arial" pitchFamily="34" charset="0"/>
              <a:buChar char="•"/>
            </a:pPr>
            <a:r>
              <a:rPr lang="en-US" sz="1850" b="1" dirty="0">
                <a:solidFill>
                  <a:schemeClr val="tx1"/>
                </a:solidFill>
                <a:latin typeface="Comic Sans MS" pitchFamily="66" charset="0"/>
              </a:rPr>
              <a:t>Computer support is for </a:t>
            </a:r>
          </a:p>
          <a:p>
            <a:pPr marL="342900" lvl="1" indent="-342900" algn="l">
              <a:lnSpc>
                <a:spcPct val="170000"/>
              </a:lnSpc>
              <a:buFont typeface="Arial" pitchFamily="34" charset="0"/>
              <a:buChar char="•"/>
            </a:pPr>
            <a:r>
              <a:rPr lang="en-US" sz="1850" b="1" dirty="0">
                <a:solidFill>
                  <a:schemeClr val="tx1"/>
                </a:solidFill>
                <a:latin typeface="Comic Sans MS" pitchFamily="66" charset="0"/>
              </a:rPr>
              <a:t>Improving communication and coordination </a:t>
            </a:r>
          </a:p>
          <a:p>
            <a:pPr marL="342900" lvl="1" indent="-342900" algn="l">
              <a:lnSpc>
                <a:spcPct val="170000"/>
              </a:lnSpc>
              <a:buFont typeface="Arial" pitchFamily="34" charset="0"/>
              <a:buChar char="•"/>
            </a:pPr>
            <a:r>
              <a:rPr lang="en-US" sz="1850" b="1" dirty="0">
                <a:solidFill>
                  <a:schemeClr val="tx1"/>
                </a:solidFill>
                <a:latin typeface="Comic Sans MS" pitchFamily="66" charset="0"/>
              </a:rPr>
              <a:t>Problem solving</a:t>
            </a:r>
          </a:p>
          <a:p>
            <a:endParaRPr lang="en-US" sz="1850" dirty="0"/>
          </a:p>
        </p:txBody>
      </p:sp>
      <p:sp>
        <p:nvSpPr>
          <p:cNvPr id="4" name="Rectangle 2"/>
          <p:cNvSpPr>
            <a:spLocks noGrp="1" noChangeArrowheads="1"/>
          </p:cNvSpPr>
          <p:nvPr>
            <p:ph type="ctrTitle"/>
          </p:nvPr>
        </p:nvSpPr>
        <p:spPr>
          <a:xfrm>
            <a:off x="762000" y="609601"/>
            <a:ext cx="7772400" cy="1143000"/>
          </a:xfrm>
        </p:spPr>
        <p:txBody>
          <a:bodyPr/>
          <a:lstStyle/>
          <a:p>
            <a:pPr algn="ctr"/>
            <a:r>
              <a:rPr lang="en-US" sz="4000" b="1" dirty="0">
                <a:solidFill>
                  <a:schemeClr val="tx1"/>
                </a:solidFill>
                <a:latin typeface="Comic Sans MS" pitchFamily="66" charset="0"/>
              </a:rPr>
              <a:t>Organizational DSS (ODSS)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Slide Number Placeholder 3"/>
          <p:cNvSpPr>
            <a:spLocks noGrp="1"/>
          </p:cNvSpPr>
          <p:nvPr>
            <p:ph type="sldNum" sz="quarter" idx="12"/>
          </p:nvPr>
        </p:nvSpPr>
        <p:spPr/>
        <p:txBody>
          <a:bodyPr/>
          <a:lstStyle/>
          <a:p>
            <a:fld id="{44457533-4748-41C1-857B-9626F1AD63D9}" type="slidenum">
              <a:rPr lang="en-US"/>
              <a:pPr/>
              <a:t>6</a:t>
            </a:fld>
            <a:endParaRPr lang="en-US"/>
          </a:p>
        </p:txBody>
      </p:sp>
      <p:sp>
        <p:nvSpPr>
          <p:cNvPr id="1085442" name="Rectangle 2"/>
          <p:cNvSpPr>
            <a:spLocks noChangeArrowheads="1"/>
          </p:cNvSpPr>
          <p:nvPr/>
        </p:nvSpPr>
        <p:spPr bwMode="auto">
          <a:xfrm>
            <a:off x="936625" y="2649538"/>
            <a:ext cx="1116013" cy="698500"/>
          </a:xfrm>
          <a:prstGeom prst="rect">
            <a:avLst/>
          </a:prstGeom>
          <a:solidFill>
            <a:schemeClr val="bg1"/>
          </a:solidFill>
          <a:ln w="12700">
            <a:solidFill>
              <a:schemeClr val="tx1"/>
            </a:solidFill>
            <a:miter lim="800000"/>
            <a:headEnd/>
            <a:tailEnd/>
          </a:ln>
          <a:effectLst/>
        </p:spPr>
        <p:txBody>
          <a:bodyPr wrap="none" anchor="ctr"/>
          <a:lstStyle/>
          <a:p>
            <a:endParaRPr lang="en-US"/>
          </a:p>
        </p:txBody>
      </p:sp>
      <p:grpSp>
        <p:nvGrpSpPr>
          <p:cNvPr id="2" name="Group 3"/>
          <p:cNvGrpSpPr>
            <a:grpSpLocks/>
          </p:cNvGrpSpPr>
          <p:nvPr/>
        </p:nvGrpSpPr>
        <p:grpSpPr bwMode="auto">
          <a:xfrm>
            <a:off x="3360738" y="909638"/>
            <a:ext cx="3251200" cy="833437"/>
            <a:chOff x="2155" y="573"/>
            <a:chExt cx="2048" cy="525"/>
          </a:xfrm>
        </p:grpSpPr>
        <p:sp>
          <p:nvSpPr>
            <p:cNvPr id="1085444" name="Oval 4"/>
            <p:cNvSpPr>
              <a:spLocks noChangeArrowheads="1"/>
            </p:cNvSpPr>
            <p:nvPr/>
          </p:nvSpPr>
          <p:spPr bwMode="auto">
            <a:xfrm>
              <a:off x="2155" y="580"/>
              <a:ext cx="1729" cy="511"/>
            </a:xfrm>
            <a:prstGeom prst="ellipse">
              <a:avLst/>
            </a:prstGeom>
            <a:solidFill>
              <a:schemeClr val="bg1"/>
            </a:solidFill>
            <a:ln w="12700">
              <a:solidFill>
                <a:schemeClr val="tx1"/>
              </a:solidFill>
              <a:round/>
              <a:headEnd/>
              <a:tailEnd/>
            </a:ln>
            <a:effectLst/>
          </p:spPr>
          <p:txBody>
            <a:bodyPr wrap="none" anchor="ctr"/>
            <a:lstStyle/>
            <a:p>
              <a:endParaRPr lang="en-US"/>
            </a:p>
          </p:txBody>
        </p:sp>
        <p:sp>
          <p:nvSpPr>
            <p:cNvPr id="1085445" name="Rectangle 5"/>
            <p:cNvSpPr>
              <a:spLocks noChangeArrowheads="1"/>
            </p:cNvSpPr>
            <p:nvPr/>
          </p:nvSpPr>
          <p:spPr bwMode="auto">
            <a:xfrm>
              <a:off x="2517" y="573"/>
              <a:ext cx="1686" cy="525"/>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Environmentally</a:t>
              </a:r>
            </a:p>
            <a:p>
              <a:pPr eaLnBrk="0" hangingPunct="0">
                <a:spcBef>
                  <a:spcPct val="50000"/>
                </a:spcBef>
              </a:pPr>
              <a:r>
                <a:rPr lang="en-US" sz="1200">
                  <a:latin typeface="Times New Roman" pitchFamily="18" charset="0"/>
                </a:rPr>
                <a:t>Collected &amp; Scanned Information:</a:t>
              </a:r>
            </a:p>
            <a:p>
              <a:pPr eaLnBrk="0" hangingPunct="0">
                <a:spcBef>
                  <a:spcPct val="50000"/>
                </a:spcBef>
              </a:pPr>
              <a:r>
                <a:rPr lang="en-US" sz="1200">
                  <a:latin typeface="Times New Roman" pitchFamily="18" charset="0"/>
                </a:rPr>
                <a:t>Internal/External </a:t>
              </a:r>
            </a:p>
          </p:txBody>
        </p:sp>
      </p:grpSp>
      <p:sp>
        <p:nvSpPr>
          <p:cNvPr id="1085446" name="Rectangle 6"/>
          <p:cNvSpPr>
            <a:spLocks noChangeArrowheads="1"/>
          </p:cNvSpPr>
          <p:nvPr/>
        </p:nvSpPr>
        <p:spPr bwMode="auto">
          <a:xfrm>
            <a:off x="938213" y="2714625"/>
            <a:ext cx="1152525" cy="636588"/>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Problem &amp; Opprotunity Data Base</a:t>
            </a:r>
          </a:p>
        </p:txBody>
      </p:sp>
      <p:sp>
        <p:nvSpPr>
          <p:cNvPr id="1085447" name="Line 7"/>
          <p:cNvSpPr>
            <a:spLocks noChangeShapeType="1"/>
          </p:cNvSpPr>
          <p:nvPr/>
        </p:nvSpPr>
        <p:spPr bwMode="auto">
          <a:xfrm>
            <a:off x="3706813" y="3549650"/>
            <a:ext cx="0" cy="130175"/>
          </a:xfrm>
          <a:prstGeom prst="line">
            <a:avLst/>
          </a:prstGeom>
          <a:noFill/>
          <a:ln w="12700">
            <a:solidFill>
              <a:schemeClr val="tx1"/>
            </a:solidFill>
            <a:round/>
            <a:headEnd/>
            <a:tailEnd type="triangle" w="med" len="med"/>
          </a:ln>
          <a:effectLst/>
        </p:spPr>
        <p:txBody>
          <a:bodyPr wrap="none" anchor="ctr"/>
          <a:lstStyle/>
          <a:p>
            <a:endParaRPr lang="en-US"/>
          </a:p>
        </p:txBody>
      </p:sp>
      <p:sp>
        <p:nvSpPr>
          <p:cNvPr id="1085448" name="Line 8"/>
          <p:cNvSpPr>
            <a:spLocks noChangeShapeType="1"/>
          </p:cNvSpPr>
          <p:nvPr/>
        </p:nvSpPr>
        <p:spPr bwMode="auto">
          <a:xfrm flipH="1">
            <a:off x="2052638" y="2974975"/>
            <a:ext cx="1573212" cy="0"/>
          </a:xfrm>
          <a:prstGeom prst="line">
            <a:avLst/>
          </a:prstGeom>
          <a:noFill/>
          <a:ln w="12700">
            <a:solidFill>
              <a:schemeClr val="tx1"/>
            </a:solidFill>
            <a:prstDash val="lgDash"/>
            <a:round/>
            <a:headEnd type="triangle" w="med" len="med"/>
            <a:tailEnd type="triangle" w="med" len="med"/>
          </a:ln>
          <a:effectLst/>
        </p:spPr>
        <p:txBody>
          <a:bodyPr wrap="none" anchor="ctr"/>
          <a:lstStyle/>
          <a:p>
            <a:endParaRPr lang="en-US"/>
          </a:p>
        </p:txBody>
      </p:sp>
      <p:sp>
        <p:nvSpPr>
          <p:cNvPr id="1085449" name="Line 9"/>
          <p:cNvSpPr>
            <a:spLocks noChangeShapeType="1"/>
          </p:cNvSpPr>
          <p:nvPr/>
        </p:nvSpPr>
        <p:spPr bwMode="auto">
          <a:xfrm flipH="1">
            <a:off x="2832100" y="5640388"/>
            <a:ext cx="881063" cy="0"/>
          </a:xfrm>
          <a:prstGeom prst="line">
            <a:avLst/>
          </a:prstGeom>
          <a:noFill/>
          <a:ln w="12700">
            <a:solidFill>
              <a:schemeClr val="tx1"/>
            </a:solidFill>
            <a:prstDash val="lgDash"/>
            <a:round/>
            <a:headEnd/>
            <a:tailEnd/>
          </a:ln>
          <a:effectLst/>
        </p:spPr>
        <p:txBody>
          <a:bodyPr wrap="none" anchor="ctr"/>
          <a:lstStyle/>
          <a:p>
            <a:endParaRPr lang="en-US"/>
          </a:p>
        </p:txBody>
      </p:sp>
      <p:sp>
        <p:nvSpPr>
          <p:cNvPr id="1085450" name="Line 10"/>
          <p:cNvSpPr>
            <a:spLocks noChangeShapeType="1"/>
          </p:cNvSpPr>
          <p:nvPr/>
        </p:nvSpPr>
        <p:spPr bwMode="auto">
          <a:xfrm flipH="1" flipV="1">
            <a:off x="2752725" y="1212850"/>
            <a:ext cx="92075" cy="4281488"/>
          </a:xfrm>
          <a:prstGeom prst="line">
            <a:avLst/>
          </a:prstGeom>
          <a:noFill/>
          <a:ln w="12700">
            <a:solidFill>
              <a:schemeClr val="tx1"/>
            </a:solidFill>
            <a:prstDash val="lgDash"/>
            <a:round/>
            <a:headEnd/>
            <a:tailEnd/>
          </a:ln>
          <a:effectLst/>
        </p:spPr>
        <p:txBody>
          <a:bodyPr wrap="none" anchor="ctr"/>
          <a:lstStyle/>
          <a:p>
            <a:endParaRPr lang="en-US"/>
          </a:p>
        </p:txBody>
      </p:sp>
      <p:sp>
        <p:nvSpPr>
          <p:cNvPr id="1085451" name="Rectangle 11"/>
          <p:cNvSpPr>
            <a:spLocks noChangeArrowheads="1"/>
          </p:cNvSpPr>
          <p:nvPr/>
        </p:nvSpPr>
        <p:spPr bwMode="auto">
          <a:xfrm>
            <a:off x="6835775" y="2635250"/>
            <a:ext cx="941388" cy="723900"/>
          </a:xfrm>
          <a:prstGeom prst="rect">
            <a:avLst/>
          </a:prstGeom>
          <a:noFill/>
          <a:ln w="12700">
            <a:solidFill>
              <a:schemeClr val="tx1"/>
            </a:solidFill>
            <a:prstDash val="lgDash"/>
            <a:miter lim="800000"/>
            <a:headEnd/>
            <a:tailEnd/>
          </a:ln>
          <a:effectLst/>
        </p:spPr>
        <p:txBody>
          <a:bodyPr wrap="none" anchor="ctr"/>
          <a:lstStyle/>
          <a:p>
            <a:endParaRPr lang="en-US"/>
          </a:p>
        </p:txBody>
      </p:sp>
      <p:sp>
        <p:nvSpPr>
          <p:cNvPr id="1085452" name="Line 12"/>
          <p:cNvSpPr>
            <a:spLocks noChangeShapeType="1"/>
          </p:cNvSpPr>
          <p:nvPr/>
        </p:nvSpPr>
        <p:spPr bwMode="auto">
          <a:xfrm>
            <a:off x="5881688" y="2974975"/>
            <a:ext cx="941387" cy="0"/>
          </a:xfrm>
          <a:prstGeom prst="line">
            <a:avLst/>
          </a:prstGeom>
          <a:noFill/>
          <a:ln w="12700">
            <a:solidFill>
              <a:schemeClr val="tx1"/>
            </a:solidFill>
            <a:prstDash val="lgDash"/>
            <a:round/>
            <a:headEnd type="triangle" w="med" len="med"/>
            <a:tailEnd type="triangle" w="med" len="med"/>
          </a:ln>
          <a:effectLst/>
        </p:spPr>
        <p:txBody>
          <a:bodyPr wrap="none" anchor="ctr"/>
          <a:lstStyle/>
          <a:p>
            <a:endParaRPr lang="en-US"/>
          </a:p>
        </p:txBody>
      </p:sp>
      <p:sp>
        <p:nvSpPr>
          <p:cNvPr id="1085453" name="Rectangle 13"/>
          <p:cNvSpPr>
            <a:spLocks noChangeArrowheads="1"/>
          </p:cNvSpPr>
          <p:nvPr/>
        </p:nvSpPr>
        <p:spPr bwMode="auto">
          <a:xfrm>
            <a:off x="6751638" y="2809875"/>
            <a:ext cx="1228725" cy="558800"/>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Process</a:t>
            </a:r>
          </a:p>
          <a:p>
            <a:pPr eaLnBrk="0" hangingPunct="0">
              <a:spcBef>
                <a:spcPct val="50000"/>
              </a:spcBef>
            </a:pPr>
            <a:r>
              <a:rPr lang="en-US" sz="1200">
                <a:latin typeface="Times New Roman" pitchFamily="18" charset="0"/>
              </a:rPr>
              <a:t>Tool Data Base</a:t>
            </a:r>
          </a:p>
        </p:txBody>
      </p:sp>
      <p:sp>
        <p:nvSpPr>
          <p:cNvPr id="1085454" name="Rectangle 14"/>
          <p:cNvSpPr>
            <a:spLocks noChangeArrowheads="1"/>
          </p:cNvSpPr>
          <p:nvPr/>
        </p:nvSpPr>
        <p:spPr bwMode="auto">
          <a:xfrm>
            <a:off x="6835775" y="4044950"/>
            <a:ext cx="941388" cy="725488"/>
          </a:xfrm>
          <a:prstGeom prst="rect">
            <a:avLst/>
          </a:prstGeom>
          <a:noFill/>
          <a:ln w="12700">
            <a:solidFill>
              <a:schemeClr val="tx1"/>
            </a:solidFill>
            <a:prstDash val="sysDot"/>
            <a:miter lim="800000"/>
            <a:headEnd/>
            <a:tailEnd/>
          </a:ln>
          <a:effectLst/>
        </p:spPr>
        <p:txBody>
          <a:bodyPr wrap="none" anchor="ctr"/>
          <a:lstStyle/>
          <a:p>
            <a:endParaRPr lang="en-US"/>
          </a:p>
        </p:txBody>
      </p:sp>
      <p:sp>
        <p:nvSpPr>
          <p:cNvPr id="1085455" name="Rectangle 15"/>
          <p:cNvSpPr>
            <a:spLocks noChangeArrowheads="1"/>
          </p:cNvSpPr>
          <p:nvPr/>
        </p:nvSpPr>
        <p:spPr bwMode="auto">
          <a:xfrm>
            <a:off x="6869113" y="4040188"/>
            <a:ext cx="923925" cy="74136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Business</a:t>
            </a:r>
          </a:p>
          <a:p>
            <a:pPr eaLnBrk="0" hangingPunct="0">
              <a:spcBef>
                <a:spcPct val="50000"/>
              </a:spcBef>
            </a:pPr>
            <a:r>
              <a:rPr lang="en-US" sz="1200">
                <a:latin typeface="Times New Roman" pitchFamily="18" charset="0"/>
              </a:rPr>
              <a:t>Process Redesigns</a:t>
            </a:r>
          </a:p>
        </p:txBody>
      </p:sp>
      <p:sp>
        <p:nvSpPr>
          <p:cNvPr id="1085456" name="Line 16"/>
          <p:cNvSpPr>
            <a:spLocks noChangeShapeType="1"/>
          </p:cNvSpPr>
          <p:nvPr/>
        </p:nvSpPr>
        <p:spPr bwMode="auto">
          <a:xfrm>
            <a:off x="7337425" y="3359150"/>
            <a:ext cx="1588" cy="711200"/>
          </a:xfrm>
          <a:prstGeom prst="line">
            <a:avLst/>
          </a:prstGeom>
          <a:noFill/>
          <a:ln w="12700">
            <a:solidFill>
              <a:schemeClr val="tx1"/>
            </a:solidFill>
            <a:prstDash val="lgDash"/>
            <a:round/>
            <a:headEnd type="triangle" w="med" len="med"/>
            <a:tailEnd type="triangle" w="med" len="med"/>
          </a:ln>
          <a:effectLst/>
        </p:spPr>
        <p:txBody>
          <a:bodyPr wrap="none" anchor="ctr"/>
          <a:lstStyle/>
          <a:p>
            <a:endParaRPr lang="en-US"/>
          </a:p>
        </p:txBody>
      </p:sp>
      <p:grpSp>
        <p:nvGrpSpPr>
          <p:cNvPr id="3" name="Group 17"/>
          <p:cNvGrpSpPr>
            <a:grpSpLocks/>
          </p:cNvGrpSpPr>
          <p:nvPr/>
        </p:nvGrpSpPr>
        <p:grpSpPr bwMode="auto">
          <a:xfrm>
            <a:off x="3087688" y="2687638"/>
            <a:ext cx="3457575" cy="3116262"/>
            <a:chOff x="1983" y="1693"/>
            <a:chExt cx="2178" cy="1963"/>
          </a:xfrm>
        </p:grpSpPr>
        <p:sp>
          <p:nvSpPr>
            <p:cNvPr id="1085458" name="Rectangle 18"/>
            <p:cNvSpPr>
              <a:spLocks noChangeArrowheads="1"/>
            </p:cNvSpPr>
            <p:nvPr/>
          </p:nvSpPr>
          <p:spPr bwMode="auto">
            <a:xfrm>
              <a:off x="2311" y="1693"/>
              <a:ext cx="1413" cy="440"/>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1085459" name="Rectangle 19"/>
            <p:cNvSpPr>
              <a:spLocks noChangeArrowheads="1"/>
            </p:cNvSpPr>
            <p:nvPr/>
          </p:nvSpPr>
          <p:spPr bwMode="auto">
            <a:xfrm>
              <a:off x="1983" y="2326"/>
              <a:ext cx="702" cy="441"/>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1085460" name="Rectangle 20"/>
            <p:cNvSpPr>
              <a:spLocks noChangeArrowheads="1"/>
            </p:cNvSpPr>
            <p:nvPr/>
          </p:nvSpPr>
          <p:spPr bwMode="auto">
            <a:xfrm>
              <a:off x="3459" y="2326"/>
              <a:ext cx="702" cy="411"/>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1085461" name="Rectangle 21"/>
            <p:cNvSpPr>
              <a:spLocks noChangeArrowheads="1"/>
            </p:cNvSpPr>
            <p:nvPr/>
          </p:nvSpPr>
          <p:spPr bwMode="auto">
            <a:xfrm>
              <a:off x="2663" y="2955"/>
              <a:ext cx="703" cy="379"/>
            </a:xfrm>
            <a:prstGeom prst="rect">
              <a:avLst/>
            </a:prstGeom>
            <a:solidFill>
              <a:schemeClr val="bg1"/>
            </a:solidFill>
            <a:ln w="12700">
              <a:solidFill>
                <a:schemeClr val="tx1"/>
              </a:solidFill>
              <a:miter lim="800000"/>
              <a:headEnd/>
              <a:tailEnd/>
            </a:ln>
            <a:effectLst/>
          </p:spPr>
          <p:txBody>
            <a:bodyPr wrap="none" anchor="ctr"/>
            <a:lstStyle/>
            <a:p>
              <a:endParaRPr lang="en-US"/>
            </a:p>
          </p:txBody>
        </p:sp>
        <p:sp>
          <p:nvSpPr>
            <p:cNvPr id="1085462" name="Rectangle 22"/>
            <p:cNvSpPr>
              <a:spLocks noChangeArrowheads="1"/>
            </p:cNvSpPr>
            <p:nvPr/>
          </p:nvSpPr>
          <p:spPr bwMode="auto">
            <a:xfrm>
              <a:off x="2633" y="1736"/>
              <a:ext cx="774" cy="409"/>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Problem Identification:  Intelligence</a:t>
              </a:r>
            </a:p>
          </p:txBody>
        </p:sp>
        <p:sp>
          <p:nvSpPr>
            <p:cNvPr id="1085463" name="Rectangle 23"/>
            <p:cNvSpPr>
              <a:spLocks noChangeArrowheads="1"/>
            </p:cNvSpPr>
            <p:nvPr/>
          </p:nvSpPr>
          <p:spPr bwMode="auto">
            <a:xfrm>
              <a:off x="2066" y="2427"/>
              <a:ext cx="534" cy="35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Normative</a:t>
              </a:r>
            </a:p>
            <a:p>
              <a:pPr eaLnBrk="0" hangingPunct="0">
                <a:spcBef>
                  <a:spcPct val="50000"/>
                </a:spcBef>
              </a:pPr>
              <a:r>
                <a:rPr lang="en-US" sz="1200">
                  <a:latin typeface="Times New Roman" pitchFamily="18" charset="0"/>
                </a:rPr>
                <a:t>Design</a:t>
              </a:r>
            </a:p>
          </p:txBody>
        </p:sp>
        <p:sp>
          <p:nvSpPr>
            <p:cNvPr id="1085464" name="Rectangle 24"/>
            <p:cNvSpPr>
              <a:spLocks noChangeArrowheads="1"/>
            </p:cNvSpPr>
            <p:nvPr/>
          </p:nvSpPr>
          <p:spPr bwMode="auto">
            <a:xfrm>
              <a:off x="3460" y="2427"/>
              <a:ext cx="678" cy="35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Descriptive </a:t>
              </a:r>
            </a:p>
            <a:p>
              <a:pPr eaLnBrk="0" hangingPunct="0">
                <a:spcBef>
                  <a:spcPct val="50000"/>
                </a:spcBef>
              </a:pPr>
              <a:r>
                <a:rPr lang="en-US" sz="1200">
                  <a:latin typeface="Times New Roman" pitchFamily="18" charset="0"/>
                </a:rPr>
                <a:t>Design</a:t>
              </a:r>
            </a:p>
          </p:txBody>
        </p:sp>
        <p:sp>
          <p:nvSpPr>
            <p:cNvPr id="1085465" name="Rectangle 25"/>
            <p:cNvSpPr>
              <a:spLocks noChangeArrowheads="1"/>
            </p:cNvSpPr>
            <p:nvPr/>
          </p:nvSpPr>
          <p:spPr bwMode="auto">
            <a:xfrm>
              <a:off x="2773" y="3026"/>
              <a:ext cx="486" cy="352"/>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Decision</a:t>
              </a:r>
            </a:p>
            <a:p>
              <a:pPr eaLnBrk="0" hangingPunct="0">
                <a:spcBef>
                  <a:spcPct val="50000"/>
                </a:spcBef>
              </a:pPr>
              <a:r>
                <a:rPr lang="en-US" sz="1200">
                  <a:latin typeface="Times New Roman" pitchFamily="18" charset="0"/>
                </a:rPr>
                <a:t>Choice</a:t>
              </a:r>
            </a:p>
          </p:txBody>
        </p:sp>
        <p:sp>
          <p:nvSpPr>
            <p:cNvPr id="1085466" name="Line 26"/>
            <p:cNvSpPr>
              <a:spLocks noChangeShapeType="1"/>
            </p:cNvSpPr>
            <p:nvPr/>
          </p:nvSpPr>
          <p:spPr bwMode="auto">
            <a:xfrm>
              <a:off x="3018" y="2141"/>
              <a:ext cx="0" cy="111"/>
            </a:xfrm>
            <a:prstGeom prst="line">
              <a:avLst/>
            </a:prstGeom>
            <a:noFill/>
            <a:ln w="12700">
              <a:solidFill>
                <a:schemeClr val="tx1"/>
              </a:solidFill>
              <a:round/>
              <a:headEnd/>
              <a:tailEnd/>
            </a:ln>
            <a:effectLst/>
          </p:spPr>
          <p:txBody>
            <a:bodyPr wrap="none" anchor="ctr"/>
            <a:lstStyle/>
            <a:p>
              <a:endParaRPr lang="en-US"/>
            </a:p>
          </p:txBody>
        </p:sp>
        <p:sp>
          <p:nvSpPr>
            <p:cNvPr id="1085467" name="Line 27"/>
            <p:cNvSpPr>
              <a:spLocks noChangeShapeType="1"/>
            </p:cNvSpPr>
            <p:nvPr/>
          </p:nvSpPr>
          <p:spPr bwMode="auto">
            <a:xfrm>
              <a:off x="2366" y="2232"/>
              <a:ext cx="1413" cy="0"/>
            </a:xfrm>
            <a:prstGeom prst="line">
              <a:avLst/>
            </a:prstGeom>
            <a:noFill/>
            <a:ln w="12700">
              <a:solidFill>
                <a:schemeClr val="tx1"/>
              </a:solidFill>
              <a:round/>
              <a:headEnd/>
              <a:tailEnd/>
            </a:ln>
            <a:effectLst/>
          </p:spPr>
          <p:txBody>
            <a:bodyPr wrap="none" anchor="ctr"/>
            <a:lstStyle/>
            <a:p>
              <a:endParaRPr lang="en-US"/>
            </a:p>
          </p:txBody>
        </p:sp>
        <p:sp>
          <p:nvSpPr>
            <p:cNvPr id="1085468" name="Line 28"/>
            <p:cNvSpPr>
              <a:spLocks noChangeShapeType="1"/>
            </p:cNvSpPr>
            <p:nvPr/>
          </p:nvSpPr>
          <p:spPr bwMode="auto">
            <a:xfrm>
              <a:off x="3783" y="2236"/>
              <a:ext cx="0" cy="82"/>
            </a:xfrm>
            <a:prstGeom prst="line">
              <a:avLst/>
            </a:prstGeom>
            <a:noFill/>
            <a:ln w="12700">
              <a:solidFill>
                <a:schemeClr val="tx1"/>
              </a:solidFill>
              <a:round/>
              <a:headEnd/>
              <a:tailEnd type="triangle" w="med" len="med"/>
            </a:ln>
            <a:effectLst/>
          </p:spPr>
          <p:txBody>
            <a:bodyPr wrap="none" anchor="ctr"/>
            <a:lstStyle/>
            <a:p>
              <a:endParaRPr lang="en-US"/>
            </a:p>
          </p:txBody>
        </p:sp>
        <p:sp>
          <p:nvSpPr>
            <p:cNvPr id="1085469" name="Line 29"/>
            <p:cNvSpPr>
              <a:spLocks noChangeShapeType="1"/>
            </p:cNvSpPr>
            <p:nvPr/>
          </p:nvSpPr>
          <p:spPr bwMode="auto">
            <a:xfrm>
              <a:off x="2277" y="2775"/>
              <a:ext cx="0" cy="380"/>
            </a:xfrm>
            <a:prstGeom prst="line">
              <a:avLst/>
            </a:prstGeom>
            <a:noFill/>
            <a:ln w="12700">
              <a:solidFill>
                <a:schemeClr val="tx1"/>
              </a:solidFill>
              <a:round/>
              <a:headEnd/>
              <a:tailEnd/>
            </a:ln>
            <a:effectLst/>
          </p:spPr>
          <p:txBody>
            <a:bodyPr wrap="none" anchor="ctr"/>
            <a:lstStyle/>
            <a:p>
              <a:endParaRPr lang="en-US"/>
            </a:p>
          </p:txBody>
        </p:sp>
        <p:sp>
          <p:nvSpPr>
            <p:cNvPr id="1085470" name="Line 30"/>
            <p:cNvSpPr>
              <a:spLocks noChangeShapeType="1"/>
            </p:cNvSpPr>
            <p:nvPr/>
          </p:nvSpPr>
          <p:spPr bwMode="auto">
            <a:xfrm>
              <a:off x="3752" y="2745"/>
              <a:ext cx="0" cy="410"/>
            </a:xfrm>
            <a:prstGeom prst="line">
              <a:avLst/>
            </a:prstGeom>
            <a:noFill/>
            <a:ln w="12700">
              <a:solidFill>
                <a:schemeClr val="tx1"/>
              </a:solidFill>
              <a:round/>
              <a:headEnd/>
              <a:tailEnd/>
            </a:ln>
            <a:effectLst/>
          </p:spPr>
          <p:txBody>
            <a:bodyPr wrap="none" anchor="ctr"/>
            <a:lstStyle/>
            <a:p>
              <a:endParaRPr lang="en-US"/>
            </a:p>
          </p:txBody>
        </p:sp>
        <p:sp>
          <p:nvSpPr>
            <p:cNvPr id="1085471" name="Line 31"/>
            <p:cNvSpPr>
              <a:spLocks noChangeShapeType="1"/>
            </p:cNvSpPr>
            <p:nvPr/>
          </p:nvSpPr>
          <p:spPr bwMode="auto">
            <a:xfrm>
              <a:off x="3332" y="3159"/>
              <a:ext cx="430" cy="0"/>
            </a:xfrm>
            <a:prstGeom prst="line">
              <a:avLst/>
            </a:prstGeom>
            <a:noFill/>
            <a:ln w="12700">
              <a:solidFill>
                <a:schemeClr val="tx1"/>
              </a:solidFill>
              <a:round/>
              <a:headEnd type="triangle" w="med" len="med"/>
              <a:tailEnd/>
            </a:ln>
            <a:effectLst/>
          </p:spPr>
          <p:txBody>
            <a:bodyPr wrap="none" anchor="ctr"/>
            <a:lstStyle/>
            <a:p>
              <a:endParaRPr lang="en-US"/>
            </a:p>
          </p:txBody>
        </p:sp>
        <p:sp>
          <p:nvSpPr>
            <p:cNvPr id="1085472" name="Rectangle 32"/>
            <p:cNvSpPr>
              <a:spLocks noChangeArrowheads="1"/>
            </p:cNvSpPr>
            <p:nvPr/>
          </p:nvSpPr>
          <p:spPr bwMode="auto">
            <a:xfrm>
              <a:off x="2291" y="3498"/>
              <a:ext cx="1466" cy="98"/>
            </a:xfrm>
            <a:prstGeom prst="rect">
              <a:avLst/>
            </a:prstGeom>
            <a:noFill/>
            <a:ln w="12700">
              <a:solidFill>
                <a:schemeClr val="tx1"/>
              </a:solidFill>
              <a:miter lim="800000"/>
              <a:headEnd/>
              <a:tailEnd/>
            </a:ln>
            <a:effectLst/>
          </p:spPr>
          <p:txBody>
            <a:bodyPr wrap="none" anchor="ctr"/>
            <a:lstStyle/>
            <a:p>
              <a:endParaRPr lang="en-US"/>
            </a:p>
          </p:txBody>
        </p:sp>
        <p:sp>
          <p:nvSpPr>
            <p:cNvPr id="1085473" name="Rectangle 33"/>
            <p:cNvSpPr>
              <a:spLocks noChangeArrowheads="1"/>
            </p:cNvSpPr>
            <p:nvPr/>
          </p:nvSpPr>
          <p:spPr bwMode="auto">
            <a:xfrm>
              <a:off x="2373" y="3477"/>
              <a:ext cx="1302" cy="179"/>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200">
                  <a:latin typeface="Times New Roman" pitchFamily="18" charset="0"/>
                </a:rPr>
                <a:t>Implementation/Outcomes</a:t>
              </a:r>
            </a:p>
          </p:txBody>
        </p:sp>
        <p:sp>
          <p:nvSpPr>
            <p:cNvPr id="1085474" name="Line 34"/>
            <p:cNvSpPr>
              <a:spLocks noChangeShapeType="1"/>
            </p:cNvSpPr>
            <p:nvPr/>
          </p:nvSpPr>
          <p:spPr bwMode="auto">
            <a:xfrm>
              <a:off x="2264" y="3146"/>
              <a:ext cx="404" cy="0"/>
            </a:xfrm>
            <a:prstGeom prst="line">
              <a:avLst/>
            </a:prstGeom>
            <a:noFill/>
            <a:ln w="12700">
              <a:solidFill>
                <a:schemeClr val="tx1"/>
              </a:solidFill>
              <a:round/>
              <a:headEnd/>
              <a:tailEnd type="triangle" w="med" len="med"/>
            </a:ln>
            <a:effectLst/>
          </p:spPr>
          <p:txBody>
            <a:bodyPr wrap="none" anchor="ctr"/>
            <a:lstStyle/>
            <a:p>
              <a:endParaRPr lang="en-US"/>
            </a:p>
          </p:txBody>
        </p:sp>
      </p:grpSp>
      <p:sp>
        <p:nvSpPr>
          <p:cNvPr id="1085475" name="Line 35"/>
          <p:cNvSpPr>
            <a:spLocks noChangeShapeType="1"/>
          </p:cNvSpPr>
          <p:nvPr/>
        </p:nvSpPr>
        <p:spPr bwMode="auto">
          <a:xfrm>
            <a:off x="6042025" y="5641975"/>
            <a:ext cx="2425700" cy="0"/>
          </a:xfrm>
          <a:prstGeom prst="line">
            <a:avLst/>
          </a:prstGeom>
          <a:noFill/>
          <a:ln w="12700">
            <a:solidFill>
              <a:schemeClr val="tx1"/>
            </a:solidFill>
            <a:prstDash val="lgDash"/>
            <a:round/>
            <a:headEnd/>
            <a:tailEnd/>
          </a:ln>
          <a:effectLst/>
        </p:spPr>
        <p:txBody>
          <a:bodyPr wrap="none" anchor="ctr"/>
          <a:lstStyle/>
          <a:p>
            <a:endParaRPr lang="en-US"/>
          </a:p>
        </p:txBody>
      </p:sp>
      <p:sp>
        <p:nvSpPr>
          <p:cNvPr id="1085476" name="Line 36"/>
          <p:cNvSpPr>
            <a:spLocks noChangeShapeType="1"/>
          </p:cNvSpPr>
          <p:nvPr/>
        </p:nvSpPr>
        <p:spPr bwMode="auto">
          <a:xfrm flipH="1">
            <a:off x="7858125" y="4379913"/>
            <a:ext cx="546100" cy="0"/>
          </a:xfrm>
          <a:prstGeom prst="line">
            <a:avLst/>
          </a:prstGeom>
          <a:noFill/>
          <a:ln w="12700">
            <a:solidFill>
              <a:schemeClr val="tx1"/>
            </a:solidFill>
            <a:prstDash val="lgDash"/>
            <a:round/>
            <a:headEnd/>
            <a:tailEnd type="triangle" w="med" len="med"/>
          </a:ln>
          <a:effectLst/>
        </p:spPr>
        <p:txBody>
          <a:bodyPr wrap="none" anchor="ctr"/>
          <a:lstStyle/>
          <a:p>
            <a:endParaRPr lang="en-US"/>
          </a:p>
        </p:txBody>
      </p:sp>
      <p:sp>
        <p:nvSpPr>
          <p:cNvPr id="1085477" name="Line 37"/>
          <p:cNvSpPr>
            <a:spLocks noChangeShapeType="1"/>
          </p:cNvSpPr>
          <p:nvPr/>
        </p:nvSpPr>
        <p:spPr bwMode="auto">
          <a:xfrm flipH="1">
            <a:off x="8010525" y="3051175"/>
            <a:ext cx="469900" cy="0"/>
          </a:xfrm>
          <a:prstGeom prst="line">
            <a:avLst/>
          </a:prstGeom>
          <a:noFill/>
          <a:ln w="12700">
            <a:solidFill>
              <a:schemeClr val="tx1"/>
            </a:solidFill>
            <a:prstDash val="lgDash"/>
            <a:round/>
            <a:headEnd/>
            <a:tailEnd type="triangle" w="med" len="med"/>
          </a:ln>
          <a:effectLst/>
        </p:spPr>
        <p:txBody>
          <a:bodyPr wrap="none" anchor="ctr"/>
          <a:lstStyle/>
          <a:p>
            <a:endParaRPr lang="en-US"/>
          </a:p>
        </p:txBody>
      </p:sp>
      <p:sp>
        <p:nvSpPr>
          <p:cNvPr id="1085478" name="Line 38"/>
          <p:cNvSpPr>
            <a:spLocks noChangeShapeType="1"/>
          </p:cNvSpPr>
          <p:nvPr/>
        </p:nvSpPr>
        <p:spPr bwMode="auto">
          <a:xfrm>
            <a:off x="1927225" y="4848225"/>
            <a:ext cx="749300" cy="0"/>
          </a:xfrm>
          <a:prstGeom prst="line">
            <a:avLst/>
          </a:prstGeom>
          <a:noFill/>
          <a:ln w="12700">
            <a:solidFill>
              <a:schemeClr val="tx1"/>
            </a:solidFill>
            <a:round/>
            <a:headEnd/>
            <a:tailEnd/>
          </a:ln>
          <a:effectLst/>
        </p:spPr>
        <p:txBody>
          <a:bodyPr wrap="none" anchor="ctr"/>
          <a:lstStyle/>
          <a:p>
            <a:endParaRPr lang="en-US"/>
          </a:p>
        </p:txBody>
      </p:sp>
      <p:sp>
        <p:nvSpPr>
          <p:cNvPr id="1085479" name="Line 39"/>
          <p:cNvSpPr>
            <a:spLocks noChangeShapeType="1"/>
          </p:cNvSpPr>
          <p:nvPr/>
        </p:nvSpPr>
        <p:spPr bwMode="auto">
          <a:xfrm>
            <a:off x="2079625" y="5056188"/>
            <a:ext cx="749300" cy="0"/>
          </a:xfrm>
          <a:prstGeom prst="line">
            <a:avLst/>
          </a:prstGeom>
          <a:noFill/>
          <a:ln w="12700">
            <a:solidFill>
              <a:schemeClr val="tx1"/>
            </a:solidFill>
            <a:prstDash val="sysDot"/>
            <a:round/>
            <a:headEnd/>
            <a:tailEnd/>
          </a:ln>
          <a:effectLst/>
        </p:spPr>
        <p:txBody>
          <a:bodyPr wrap="none" anchor="ctr"/>
          <a:lstStyle/>
          <a:p>
            <a:endParaRPr lang="en-US"/>
          </a:p>
        </p:txBody>
      </p:sp>
      <p:sp>
        <p:nvSpPr>
          <p:cNvPr id="1085480" name="Line 40"/>
          <p:cNvSpPr>
            <a:spLocks noChangeShapeType="1"/>
          </p:cNvSpPr>
          <p:nvPr/>
        </p:nvSpPr>
        <p:spPr bwMode="auto">
          <a:xfrm>
            <a:off x="1089025" y="5570538"/>
            <a:ext cx="749300" cy="0"/>
          </a:xfrm>
          <a:prstGeom prst="line">
            <a:avLst/>
          </a:prstGeom>
          <a:noFill/>
          <a:ln w="12700">
            <a:solidFill>
              <a:schemeClr val="tx1"/>
            </a:solidFill>
            <a:prstDash val="lgDash"/>
            <a:round/>
            <a:headEnd/>
            <a:tailEnd/>
          </a:ln>
          <a:effectLst/>
        </p:spPr>
        <p:txBody>
          <a:bodyPr wrap="none" anchor="ctr"/>
          <a:lstStyle/>
          <a:p>
            <a:endParaRPr lang="en-US"/>
          </a:p>
        </p:txBody>
      </p:sp>
      <p:sp>
        <p:nvSpPr>
          <p:cNvPr id="1085481" name="Rectangle 41"/>
          <p:cNvSpPr>
            <a:spLocks noChangeArrowheads="1"/>
          </p:cNvSpPr>
          <p:nvPr/>
        </p:nvSpPr>
        <p:spPr bwMode="auto">
          <a:xfrm>
            <a:off x="1458913" y="1255713"/>
            <a:ext cx="1076325" cy="22383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Target IS</a:t>
            </a:r>
          </a:p>
        </p:txBody>
      </p:sp>
      <p:sp>
        <p:nvSpPr>
          <p:cNvPr id="1085482" name="Line 42"/>
          <p:cNvSpPr>
            <a:spLocks noChangeShapeType="1"/>
          </p:cNvSpPr>
          <p:nvPr/>
        </p:nvSpPr>
        <p:spPr bwMode="auto">
          <a:xfrm>
            <a:off x="936625" y="939800"/>
            <a:ext cx="444500" cy="0"/>
          </a:xfrm>
          <a:prstGeom prst="line">
            <a:avLst/>
          </a:prstGeom>
          <a:noFill/>
          <a:ln w="12700">
            <a:solidFill>
              <a:schemeClr val="tx1"/>
            </a:solidFill>
            <a:round/>
            <a:headEnd/>
            <a:tailEnd/>
          </a:ln>
          <a:effectLst/>
        </p:spPr>
        <p:txBody>
          <a:bodyPr wrap="none" anchor="ctr"/>
          <a:lstStyle/>
          <a:p>
            <a:endParaRPr lang="en-US"/>
          </a:p>
        </p:txBody>
      </p:sp>
      <p:sp>
        <p:nvSpPr>
          <p:cNvPr id="1085483" name="Line 43"/>
          <p:cNvSpPr>
            <a:spLocks noChangeShapeType="1"/>
          </p:cNvSpPr>
          <p:nvPr/>
        </p:nvSpPr>
        <p:spPr bwMode="auto">
          <a:xfrm flipH="1">
            <a:off x="2219325" y="1295400"/>
            <a:ext cx="546100" cy="0"/>
          </a:xfrm>
          <a:prstGeom prst="line">
            <a:avLst/>
          </a:prstGeom>
          <a:noFill/>
          <a:ln w="12700">
            <a:solidFill>
              <a:schemeClr val="tx1"/>
            </a:solidFill>
            <a:prstDash val="lgDash"/>
            <a:round/>
            <a:headEnd/>
            <a:tailEnd type="triangle" w="med" len="med"/>
          </a:ln>
          <a:effectLst/>
        </p:spPr>
        <p:txBody>
          <a:bodyPr wrap="none" anchor="ctr"/>
          <a:lstStyle/>
          <a:p>
            <a:endParaRPr lang="en-US"/>
          </a:p>
        </p:txBody>
      </p:sp>
      <p:sp>
        <p:nvSpPr>
          <p:cNvPr id="1085484" name="Line 44"/>
          <p:cNvSpPr>
            <a:spLocks noChangeShapeType="1"/>
          </p:cNvSpPr>
          <p:nvPr/>
        </p:nvSpPr>
        <p:spPr bwMode="auto">
          <a:xfrm>
            <a:off x="2765425" y="1295400"/>
            <a:ext cx="444500" cy="0"/>
          </a:xfrm>
          <a:prstGeom prst="line">
            <a:avLst/>
          </a:prstGeom>
          <a:noFill/>
          <a:ln w="12700">
            <a:solidFill>
              <a:schemeClr val="tx1"/>
            </a:solidFill>
            <a:prstDash val="lgDash"/>
            <a:round/>
            <a:headEnd/>
            <a:tailEnd type="triangle" w="med" len="med"/>
          </a:ln>
          <a:effectLst/>
        </p:spPr>
        <p:txBody>
          <a:bodyPr wrap="none" anchor="ctr"/>
          <a:lstStyle/>
          <a:p>
            <a:endParaRPr lang="en-US"/>
          </a:p>
        </p:txBody>
      </p:sp>
      <p:sp>
        <p:nvSpPr>
          <p:cNvPr id="1085485" name="Rectangle 45"/>
          <p:cNvSpPr>
            <a:spLocks noChangeArrowheads="1"/>
          </p:cNvSpPr>
          <p:nvPr/>
        </p:nvSpPr>
        <p:spPr bwMode="auto">
          <a:xfrm>
            <a:off x="2754313" y="223838"/>
            <a:ext cx="4429125" cy="466725"/>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a:latin typeface="Times New Roman" pitchFamily="18" charset="0"/>
              </a:rPr>
              <a:t>ESS Architecture</a:t>
            </a:r>
          </a:p>
        </p:txBody>
      </p:sp>
      <p:sp>
        <p:nvSpPr>
          <p:cNvPr id="1085486" name="Rectangle 46"/>
          <p:cNvSpPr>
            <a:spLocks noChangeArrowheads="1"/>
          </p:cNvSpPr>
          <p:nvPr/>
        </p:nvSpPr>
        <p:spPr bwMode="auto">
          <a:xfrm>
            <a:off x="239713" y="4491038"/>
            <a:ext cx="3133725" cy="1155700"/>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000">
                <a:latin typeface="Times New Roman" pitchFamily="18" charset="0"/>
              </a:rPr>
              <a:t>DeSanctis and Gallupe, 1985</a:t>
            </a:r>
          </a:p>
          <a:p>
            <a:pPr eaLnBrk="0" hangingPunct="0">
              <a:spcBef>
                <a:spcPct val="50000"/>
              </a:spcBef>
            </a:pPr>
            <a:r>
              <a:rPr lang="en-US" sz="1000">
                <a:latin typeface="Times New Roman" pitchFamily="18" charset="0"/>
              </a:rPr>
              <a:t>Turban and Watson, 1989</a:t>
            </a:r>
          </a:p>
          <a:p>
            <a:pPr eaLnBrk="0" hangingPunct="0">
              <a:spcBef>
                <a:spcPct val="50000"/>
              </a:spcBef>
            </a:pPr>
            <a:r>
              <a:rPr lang="en-US" sz="1000">
                <a:latin typeface="Times New Roman" pitchFamily="18" charset="0"/>
              </a:rPr>
              <a:t>Teng, Kettinger, and Guha, 1992</a:t>
            </a:r>
          </a:p>
          <a:p>
            <a:pPr eaLnBrk="0" hangingPunct="0">
              <a:spcBef>
                <a:spcPct val="50000"/>
              </a:spcBef>
            </a:pPr>
            <a:r>
              <a:rPr lang="en-US" sz="1000">
                <a:latin typeface="Times New Roman" pitchFamily="18" charset="0"/>
              </a:rPr>
              <a:t>Chen, 1995</a:t>
            </a:r>
          </a:p>
          <a:p>
            <a:pPr eaLnBrk="0" hangingPunct="0">
              <a:spcBef>
                <a:spcPct val="50000"/>
              </a:spcBef>
            </a:pPr>
            <a:r>
              <a:rPr lang="en-US" sz="1000">
                <a:latin typeface="Times New Roman" pitchFamily="18" charset="0"/>
              </a:rPr>
              <a:t>This paper</a:t>
            </a:r>
          </a:p>
        </p:txBody>
      </p:sp>
      <p:sp>
        <p:nvSpPr>
          <p:cNvPr id="1085487" name="Line 47"/>
          <p:cNvSpPr>
            <a:spLocks noChangeShapeType="1"/>
          </p:cNvSpPr>
          <p:nvPr/>
        </p:nvSpPr>
        <p:spPr bwMode="auto">
          <a:xfrm>
            <a:off x="1089025" y="5334000"/>
            <a:ext cx="749300" cy="0"/>
          </a:xfrm>
          <a:prstGeom prst="line">
            <a:avLst/>
          </a:prstGeom>
          <a:noFill/>
          <a:ln w="12700">
            <a:solidFill>
              <a:schemeClr val="tx1"/>
            </a:solidFill>
            <a:prstDash val="dashDot"/>
            <a:round/>
            <a:headEnd/>
            <a:tailEnd/>
          </a:ln>
          <a:effectLst/>
        </p:spPr>
        <p:txBody>
          <a:bodyPr wrap="none" anchor="ctr"/>
          <a:lstStyle/>
          <a:p>
            <a:endParaRPr lang="en-US"/>
          </a:p>
        </p:txBody>
      </p:sp>
      <p:sp>
        <p:nvSpPr>
          <p:cNvPr id="1085488" name="Line 48"/>
          <p:cNvSpPr>
            <a:spLocks noChangeShapeType="1"/>
          </p:cNvSpPr>
          <p:nvPr/>
        </p:nvSpPr>
        <p:spPr bwMode="auto">
          <a:xfrm>
            <a:off x="4740275" y="1682750"/>
            <a:ext cx="0" cy="977900"/>
          </a:xfrm>
          <a:prstGeom prst="line">
            <a:avLst/>
          </a:prstGeom>
          <a:noFill/>
          <a:ln w="12700">
            <a:solidFill>
              <a:schemeClr val="tx1"/>
            </a:solidFill>
            <a:round/>
            <a:headEnd/>
            <a:tailEnd type="triangle" w="med" len="med"/>
          </a:ln>
          <a:effectLst/>
        </p:spPr>
        <p:txBody>
          <a:bodyPr wrap="none" anchor="ctr"/>
          <a:lstStyle/>
          <a:p>
            <a:endParaRPr lang="en-US"/>
          </a:p>
        </p:txBody>
      </p:sp>
      <p:sp>
        <p:nvSpPr>
          <p:cNvPr id="1085489" name="Line 49"/>
          <p:cNvSpPr>
            <a:spLocks noChangeShapeType="1"/>
          </p:cNvSpPr>
          <p:nvPr/>
        </p:nvSpPr>
        <p:spPr bwMode="auto">
          <a:xfrm>
            <a:off x="4892675" y="5340350"/>
            <a:ext cx="0" cy="215900"/>
          </a:xfrm>
          <a:prstGeom prst="line">
            <a:avLst/>
          </a:prstGeom>
          <a:noFill/>
          <a:ln w="12700">
            <a:solidFill>
              <a:schemeClr val="tx1"/>
            </a:solidFill>
            <a:round/>
            <a:headEnd/>
            <a:tailEnd/>
          </a:ln>
          <a:effectLst/>
        </p:spPr>
        <p:txBody>
          <a:bodyPr wrap="none" anchor="ctr"/>
          <a:lstStyle/>
          <a:p>
            <a:endParaRPr lang="en-US"/>
          </a:p>
        </p:txBody>
      </p:sp>
      <p:sp>
        <p:nvSpPr>
          <p:cNvPr id="1085490" name="Line 50"/>
          <p:cNvSpPr>
            <a:spLocks noChangeShapeType="1"/>
          </p:cNvSpPr>
          <p:nvPr/>
        </p:nvSpPr>
        <p:spPr bwMode="auto">
          <a:xfrm>
            <a:off x="4892675" y="5340350"/>
            <a:ext cx="0" cy="215900"/>
          </a:xfrm>
          <a:prstGeom prst="line">
            <a:avLst/>
          </a:prstGeom>
          <a:noFill/>
          <a:ln w="12700">
            <a:solidFill>
              <a:schemeClr val="tx1"/>
            </a:solidFill>
            <a:round/>
            <a:headEnd/>
            <a:tailEnd type="triangle" w="med" len="med"/>
          </a:ln>
          <a:effectLst/>
        </p:spPr>
        <p:txBody>
          <a:bodyPr wrap="none" anchor="ctr"/>
          <a:lstStyle/>
          <a:p>
            <a:endParaRPr lang="en-US"/>
          </a:p>
        </p:txBody>
      </p:sp>
      <p:grpSp>
        <p:nvGrpSpPr>
          <p:cNvPr id="4" name="Group 51"/>
          <p:cNvGrpSpPr>
            <a:grpSpLocks/>
          </p:cNvGrpSpPr>
          <p:nvPr/>
        </p:nvGrpSpPr>
        <p:grpSpPr bwMode="auto">
          <a:xfrm>
            <a:off x="403225" y="365125"/>
            <a:ext cx="1917700" cy="1381125"/>
            <a:chOff x="292" y="230"/>
            <a:chExt cx="1208" cy="870"/>
          </a:xfrm>
        </p:grpSpPr>
        <p:sp>
          <p:nvSpPr>
            <p:cNvPr id="1085492" name="Rectangle 52"/>
            <p:cNvSpPr>
              <a:spLocks noChangeArrowheads="1"/>
            </p:cNvSpPr>
            <p:nvPr/>
          </p:nvSpPr>
          <p:spPr bwMode="auto">
            <a:xfrm>
              <a:off x="940" y="532"/>
              <a:ext cx="357" cy="111"/>
            </a:xfrm>
            <a:prstGeom prst="rect">
              <a:avLst/>
            </a:prstGeom>
            <a:noFill/>
            <a:ln w="12700">
              <a:solidFill>
                <a:schemeClr val="tx1"/>
              </a:solidFill>
              <a:miter lim="800000"/>
              <a:headEnd/>
              <a:tailEnd/>
            </a:ln>
            <a:effectLst/>
          </p:spPr>
          <p:txBody>
            <a:bodyPr wrap="none" anchor="ctr"/>
            <a:lstStyle/>
            <a:p>
              <a:endParaRPr lang="en-US"/>
            </a:p>
          </p:txBody>
        </p:sp>
        <p:sp>
          <p:nvSpPr>
            <p:cNvPr id="1085493" name="Rectangle 53"/>
            <p:cNvSpPr>
              <a:spLocks noChangeArrowheads="1"/>
            </p:cNvSpPr>
            <p:nvPr/>
          </p:nvSpPr>
          <p:spPr bwMode="auto">
            <a:xfrm>
              <a:off x="390" y="523"/>
              <a:ext cx="582" cy="141"/>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Repository</a:t>
              </a:r>
            </a:p>
          </p:txBody>
        </p:sp>
        <p:sp>
          <p:nvSpPr>
            <p:cNvPr id="1085494" name="Rectangle 54"/>
            <p:cNvSpPr>
              <a:spLocks noChangeArrowheads="1"/>
            </p:cNvSpPr>
            <p:nvPr/>
          </p:nvSpPr>
          <p:spPr bwMode="auto">
            <a:xfrm>
              <a:off x="438" y="230"/>
              <a:ext cx="1062" cy="160"/>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000">
                  <a:latin typeface="Times New Roman" pitchFamily="18" charset="0"/>
                </a:rPr>
                <a:t>Repository-Based EIS</a:t>
              </a:r>
            </a:p>
          </p:txBody>
        </p:sp>
        <p:sp>
          <p:nvSpPr>
            <p:cNvPr id="1085495" name="Line 55"/>
            <p:cNvSpPr>
              <a:spLocks noChangeShapeType="1"/>
            </p:cNvSpPr>
            <p:nvPr/>
          </p:nvSpPr>
          <p:spPr bwMode="auto">
            <a:xfrm>
              <a:off x="1131" y="660"/>
              <a:ext cx="0" cy="112"/>
            </a:xfrm>
            <a:prstGeom prst="line">
              <a:avLst/>
            </a:prstGeom>
            <a:noFill/>
            <a:ln w="12700">
              <a:solidFill>
                <a:schemeClr val="tx1"/>
              </a:solidFill>
              <a:round/>
              <a:headEnd/>
              <a:tailEnd type="triangle" w="med" len="med"/>
            </a:ln>
            <a:effectLst/>
          </p:spPr>
          <p:txBody>
            <a:bodyPr wrap="none" anchor="ctr"/>
            <a:lstStyle/>
            <a:p>
              <a:endParaRPr lang="en-US"/>
            </a:p>
          </p:txBody>
        </p:sp>
        <p:sp>
          <p:nvSpPr>
            <p:cNvPr id="1085496" name="AutoShape 56"/>
            <p:cNvSpPr>
              <a:spLocks noChangeArrowheads="1"/>
            </p:cNvSpPr>
            <p:nvPr/>
          </p:nvSpPr>
          <p:spPr bwMode="auto">
            <a:xfrm>
              <a:off x="1014" y="742"/>
              <a:ext cx="235" cy="220"/>
            </a:xfrm>
            <a:prstGeom prst="roundRect">
              <a:avLst>
                <a:gd name="adj" fmla="val 12495"/>
              </a:avLst>
            </a:prstGeom>
            <a:noFill/>
            <a:ln w="12700">
              <a:solidFill>
                <a:schemeClr val="tx1"/>
              </a:solidFill>
              <a:round/>
              <a:headEnd/>
              <a:tailEnd/>
            </a:ln>
            <a:effectLst/>
          </p:spPr>
          <p:txBody>
            <a:bodyPr wrap="none" anchor="ctr"/>
            <a:lstStyle/>
            <a:p>
              <a:endParaRPr lang="en-US"/>
            </a:p>
          </p:txBody>
        </p:sp>
        <p:sp>
          <p:nvSpPr>
            <p:cNvPr id="1085497" name="AutoShape 57"/>
            <p:cNvSpPr>
              <a:spLocks noChangeArrowheads="1"/>
            </p:cNvSpPr>
            <p:nvPr/>
          </p:nvSpPr>
          <p:spPr bwMode="auto">
            <a:xfrm>
              <a:off x="447" y="484"/>
              <a:ext cx="194" cy="221"/>
            </a:xfrm>
            <a:prstGeom prst="roundRect">
              <a:avLst>
                <a:gd name="adj" fmla="val 12495"/>
              </a:avLst>
            </a:prstGeom>
            <a:noFill/>
            <a:ln w="12700">
              <a:solidFill>
                <a:schemeClr val="tx1"/>
              </a:solidFill>
              <a:round/>
              <a:headEnd/>
              <a:tailEnd/>
            </a:ln>
            <a:effectLst/>
          </p:spPr>
          <p:txBody>
            <a:bodyPr wrap="none" anchor="ctr"/>
            <a:lstStyle/>
            <a:p>
              <a:endParaRPr lang="en-US"/>
            </a:p>
          </p:txBody>
        </p:sp>
        <p:sp>
          <p:nvSpPr>
            <p:cNvPr id="1085498" name="Rectangle 58"/>
            <p:cNvSpPr>
              <a:spLocks noChangeArrowheads="1"/>
            </p:cNvSpPr>
            <p:nvPr/>
          </p:nvSpPr>
          <p:spPr bwMode="auto">
            <a:xfrm>
              <a:off x="916" y="523"/>
              <a:ext cx="438" cy="141"/>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Interface</a:t>
              </a:r>
            </a:p>
          </p:txBody>
        </p:sp>
        <p:sp>
          <p:nvSpPr>
            <p:cNvPr id="1085499" name="Rectangle 59"/>
            <p:cNvSpPr>
              <a:spLocks noChangeArrowheads="1"/>
            </p:cNvSpPr>
            <p:nvPr/>
          </p:nvSpPr>
          <p:spPr bwMode="auto">
            <a:xfrm>
              <a:off x="309" y="856"/>
              <a:ext cx="822" cy="141"/>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Development Tools</a:t>
              </a:r>
            </a:p>
          </p:txBody>
        </p:sp>
        <p:sp>
          <p:nvSpPr>
            <p:cNvPr id="1085500" name="Line 60"/>
            <p:cNvSpPr>
              <a:spLocks noChangeShapeType="1"/>
            </p:cNvSpPr>
            <p:nvPr/>
          </p:nvSpPr>
          <p:spPr bwMode="auto">
            <a:xfrm>
              <a:off x="524" y="713"/>
              <a:ext cx="0" cy="106"/>
            </a:xfrm>
            <a:prstGeom prst="line">
              <a:avLst/>
            </a:prstGeom>
            <a:noFill/>
            <a:ln w="12700">
              <a:solidFill>
                <a:schemeClr val="tx1"/>
              </a:solidFill>
              <a:round/>
              <a:headEnd/>
              <a:tailEnd/>
            </a:ln>
            <a:effectLst/>
          </p:spPr>
          <p:txBody>
            <a:bodyPr wrap="none" anchor="ctr"/>
            <a:lstStyle/>
            <a:p>
              <a:endParaRPr lang="en-US"/>
            </a:p>
          </p:txBody>
        </p:sp>
        <p:sp>
          <p:nvSpPr>
            <p:cNvPr id="1085501" name="Line 61"/>
            <p:cNvSpPr>
              <a:spLocks noChangeShapeType="1"/>
            </p:cNvSpPr>
            <p:nvPr/>
          </p:nvSpPr>
          <p:spPr bwMode="auto">
            <a:xfrm>
              <a:off x="730" y="881"/>
              <a:ext cx="276"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1085502" name="Rectangle 62"/>
            <p:cNvSpPr>
              <a:spLocks noChangeArrowheads="1"/>
            </p:cNvSpPr>
            <p:nvPr/>
          </p:nvSpPr>
          <p:spPr bwMode="auto">
            <a:xfrm>
              <a:off x="292" y="388"/>
              <a:ext cx="1144" cy="712"/>
            </a:xfrm>
            <a:prstGeom prst="rect">
              <a:avLst/>
            </a:prstGeom>
            <a:noFill/>
            <a:ln w="12700">
              <a:solidFill>
                <a:schemeClr val="tx1"/>
              </a:solidFill>
              <a:prstDash val="dashDot"/>
              <a:miter lim="800000"/>
              <a:headEnd/>
              <a:tailEnd/>
            </a:ln>
            <a:effectLst/>
          </p:spPr>
          <p:txBody>
            <a:bodyPr wrap="none" anchor="ctr"/>
            <a:lstStyle/>
            <a:p>
              <a:endParaRPr lang="en-US"/>
            </a:p>
          </p:txBody>
        </p:sp>
        <p:sp>
          <p:nvSpPr>
            <p:cNvPr id="1085503" name="Rectangle 63"/>
            <p:cNvSpPr>
              <a:spLocks noChangeArrowheads="1"/>
            </p:cNvSpPr>
            <p:nvPr/>
          </p:nvSpPr>
          <p:spPr bwMode="auto">
            <a:xfrm>
              <a:off x="366" y="868"/>
              <a:ext cx="356" cy="88"/>
            </a:xfrm>
            <a:prstGeom prst="rect">
              <a:avLst/>
            </a:prstGeom>
            <a:noFill/>
            <a:ln w="12700">
              <a:solidFill>
                <a:schemeClr val="tx1"/>
              </a:solidFill>
              <a:miter lim="800000"/>
              <a:headEnd/>
              <a:tailEnd/>
            </a:ln>
            <a:effectLst/>
          </p:spPr>
          <p:txBody>
            <a:bodyPr wrap="none" anchor="ctr"/>
            <a:lstStyle/>
            <a:p>
              <a:endParaRPr lang="en-US"/>
            </a:p>
          </p:txBody>
        </p:sp>
      </p:grpSp>
      <p:sp>
        <p:nvSpPr>
          <p:cNvPr id="1085504" name="AutoShape 64"/>
          <p:cNvSpPr>
            <a:spLocks noChangeArrowheads="1"/>
          </p:cNvSpPr>
          <p:nvPr/>
        </p:nvSpPr>
        <p:spPr bwMode="auto">
          <a:xfrm>
            <a:off x="7642225" y="1682750"/>
            <a:ext cx="444500" cy="368300"/>
          </a:xfrm>
          <a:prstGeom prst="diamond">
            <a:avLst/>
          </a:prstGeom>
          <a:noFill/>
          <a:ln w="12700">
            <a:solidFill>
              <a:schemeClr val="tx1"/>
            </a:solidFill>
            <a:miter lim="800000"/>
            <a:headEnd/>
            <a:tailEnd/>
          </a:ln>
          <a:effectLst/>
        </p:spPr>
        <p:txBody>
          <a:bodyPr wrap="none" anchor="ctr"/>
          <a:lstStyle/>
          <a:p>
            <a:endParaRPr lang="en-US"/>
          </a:p>
        </p:txBody>
      </p:sp>
      <p:sp>
        <p:nvSpPr>
          <p:cNvPr id="1085505" name="AutoShape 65"/>
          <p:cNvSpPr>
            <a:spLocks noChangeArrowheads="1"/>
          </p:cNvSpPr>
          <p:nvPr/>
        </p:nvSpPr>
        <p:spPr bwMode="auto">
          <a:xfrm>
            <a:off x="7645400" y="796925"/>
            <a:ext cx="373063" cy="349250"/>
          </a:xfrm>
          <a:prstGeom prst="roundRect">
            <a:avLst>
              <a:gd name="adj" fmla="val 12495"/>
            </a:avLst>
          </a:prstGeom>
          <a:noFill/>
          <a:ln w="12700">
            <a:solidFill>
              <a:schemeClr val="tx1"/>
            </a:solidFill>
            <a:round/>
            <a:headEnd/>
            <a:tailEnd/>
          </a:ln>
          <a:effectLst/>
        </p:spPr>
        <p:txBody>
          <a:bodyPr wrap="none" anchor="ctr"/>
          <a:lstStyle/>
          <a:p>
            <a:endParaRPr lang="en-US"/>
          </a:p>
        </p:txBody>
      </p:sp>
      <p:sp>
        <p:nvSpPr>
          <p:cNvPr id="1085506" name="AutoShape 66"/>
          <p:cNvSpPr>
            <a:spLocks noChangeArrowheads="1"/>
          </p:cNvSpPr>
          <p:nvPr/>
        </p:nvSpPr>
        <p:spPr bwMode="auto">
          <a:xfrm>
            <a:off x="7126288" y="750888"/>
            <a:ext cx="307975" cy="385762"/>
          </a:xfrm>
          <a:prstGeom prst="roundRect">
            <a:avLst>
              <a:gd name="adj" fmla="val 12495"/>
            </a:avLst>
          </a:prstGeom>
          <a:noFill/>
          <a:ln w="12700">
            <a:solidFill>
              <a:schemeClr val="tx1"/>
            </a:solidFill>
            <a:round/>
            <a:headEnd/>
            <a:tailEnd/>
          </a:ln>
          <a:effectLst/>
        </p:spPr>
        <p:txBody>
          <a:bodyPr wrap="none" anchor="ctr"/>
          <a:lstStyle/>
          <a:p>
            <a:endParaRPr lang="en-US"/>
          </a:p>
        </p:txBody>
      </p:sp>
      <p:sp>
        <p:nvSpPr>
          <p:cNvPr id="1085507" name="Line 67"/>
          <p:cNvSpPr>
            <a:spLocks noChangeShapeType="1"/>
          </p:cNvSpPr>
          <p:nvPr/>
        </p:nvSpPr>
        <p:spPr bwMode="auto">
          <a:xfrm flipV="1">
            <a:off x="8550275" y="3041650"/>
            <a:ext cx="0" cy="2603500"/>
          </a:xfrm>
          <a:prstGeom prst="line">
            <a:avLst/>
          </a:prstGeom>
          <a:noFill/>
          <a:ln w="12700">
            <a:solidFill>
              <a:schemeClr val="tx1"/>
            </a:solidFill>
            <a:prstDash val="lgDash"/>
            <a:round/>
            <a:headEnd/>
            <a:tailEnd/>
          </a:ln>
          <a:effectLst/>
        </p:spPr>
        <p:txBody>
          <a:bodyPr wrap="none" anchor="ctr"/>
          <a:lstStyle/>
          <a:p>
            <a:endParaRPr lang="en-US"/>
          </a:p>
        </p:txBody>
      </p:sp>
      <p:sp>
        <p:nvSpPr>
          <p:cNvPr id="1085508" name="Line 68"/>
          <p:cNvSpPr>
            <a:spLocks noChangeShapeType="1"/>
          </p:cNvSpPr>
          <p:nvPr/>
        </p:nvSpPr>
        <p:spPr bwMode="auto">
          <a:xfrm>
            <a:off x="6118225" y="1295400"/>
            <a:ext cx="901700" cy="0"/>
          </a:xfrm>
          <a:prstGeom prst="line">
            <a:avLst/>
          </a:prstGeom>
          <a:noFill/>
          <a:ln w="12700">
            <a:solidFill>
              <a:schemeClr val="tx1"/>
            </a:solidFill>
            <a:prstDash val="lgDash"/>
            <a:round/>
            <a:headEnd type="triangle" w="med" len="med"/>
            <a:tailEnd type="triangle" w="med" len="med"/>
          </a:ln>
          <a:effectLst/>
        </p:spPr>
        <p:txBody>
          <a:bodyPr wrap="none" anchor="ctr"/>
          <a:lstStyle/>
          <a:p>
            <a:endParaRPr lang="en-US"/>
          </a:p>
        </p:txBody>
      </p:sp>
      <p:sp>
        <p:nvSpPr>
          <p:cNvPr id="1085509" name="Line 69"/>
          <p:cNvSpPr>
            <a:spLocks noChangeShapeType="1"/>
          </p:cNvSpPr>
          <p:nvPr/>
        </p:nvSpPr>
        <p:spPr bwMode="auto">
          <a:xfrm>
            <a:off x="1927225" y="4619625"/>
            <a:ext cx="749300" cy="0"/>
          </a:xfrm>
          <a:prstGeom prst="line">
            <a:avLst/>
          </a:prstGeom>
          <a:noFill/>
          <a:ln w="12700">
            <a:solidFill>
              <a:schemeClr val="tx1"/>
            </a:solidFill>
            <a:prstDash val="dash"/>
            <a:round/>
            <a:headEnd/>
            <a:tailEnd/>
          </a:ln>
          <a:effectLst/>
        </p:spPr>
        <p:txBody>
          <a:bodyPr wrap="none" anchor="ctr"/>
          <a:lstStyle/>
          <a:p>
            <a:endParaRPr lang="en-US"/>
          </a:p>
        </p:txBody>
      </p:sp>
      <p:grpSp>
        <p:nvGrpSpPr>
          <p:cNvPr id="5" name="Group 70"/>
          <p:cNvGrpSpPr>
            <a:grpSpLocks/>
          </p:cNvGrpSpPr>
          <p:nvPr/>
        </p:nvGrpSpPr>
        <p:grpSpPr bwMode="auto">
          <a:xfrm>
            <a:off x="7108825" y="460375"/>
            <a:ext cx="2028825" cy="2047875"/>
            <a:chOff x="4516" y="290"/>
            <a:chExt cx="1278" cy="1290"/>
          </a:xfrm>
        </p:grpSpPr>
        <p:sp>
          <p:nvSpPr>
            <p:cNvPr id="1085511" name="Rectangle 71"/>
            <p:cNvSpPr>
              <a:spLocks noChangeArrowheads="1"/>
            </p:cNvSpPr>
            <p:nvPr/>
          </p:nvSpPr>
          <p:spPr bwMode="auto">
            <a:xfrm>
              <a:off x="4868" y="852"/>
              <a:ext cx="274" cy="83"/>
            </a:xfrm>
            <a:prstGeom prst="rect">
              <a:avLst/>
            </a:prstGeom>
            <a:noFill/>
            <a:ln w="12700">
              <a:solidFill>
                <a:schemeClr val="tx1"/>
              </a:solidFill>
              <a:miter lim="800000"/>
              <a:headEnd/>
              <a:tailEnd/>
            </a:ln>
            <a:effectLst/>
          </p:spPr>
          <p:txBody>
            <a:bodyPr wrap="none" anchor="ctr"/>
            <a:lstStyle/>
            <a:p>
              <a:endParaRPr lang="en-US"/>
            </a:p>
          </p:txBody>
        </p:sp>
        <p:sp>
          <p:nvSpPr>
            <p:cNvPr id="1085512" name="Rectangle 72"/>
            <p:cNvSpPr>
              <a:spLocks noChangeArrowheads="1"/>
            </p:cNvSpPr>
            <p:nvPr/>
          </p:nvSpPr>
          <p:spPr bwMode="auto">
            <a:xfrm>
              <a:off x="4867" y="521"/>
              <a:ext cx="486" cy="141"/>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dirty="0">
                  <a:latin typeface="Times New Roman" pitchFamily="18" charset="0"/>
                </a:rPr>
                <a:t>GSS </a:t>
              </a:r>
            </a:p>
          </p:txBody>
        </p:sp>
        <p:sp>
          <p:nvSpPr>
            <p:cNvPr id="1085513" name="Line 73"/>
            <p:cNvSpPr>
              <a:spLocks noChangeShapeType="1"/>
            </p:cNvSpPr>
            <p:nvPr/>
          </p:nvSpPr>
          <p:spPr bwMode="auto">
            <a:xfrm>
              <a:off x="4994" y="943"/>
              <a:ext cx="0" cy="84"/>
            </a:xfrm>
            <a:prstGeom prst="line">
              <a:avLst/>
            </a:prstGeom>
            <a:noFill/>
            <a:ln w="12700">
              <a:solidFill>
                <a:schemeClr val="tx1"/>
              </a:solidFill>
              <a:round/>
              <a:headEnd/>
              <a:tailEnd/>
            </a:ln>
            <a:effectLst/>
          </p:spPr>
          <p:txBody>
            <a:bodyPr wrap="none" anchor="ctr"/>
            <a:lstStyle/>
            <a:p>
              <a:endParaRPr lang="en-US"/>
            </a:p>
          </p:txBody>
        </p:sp>
        <p:sp>
          <p:nvSpPr>
            <p:cNvPr id="1085514" name="Line 74"/>
            <p:cNvSpPr>
              <a:spLocks noChangeShapeType="1"/>
            </p:cNvSpPr>
            <p:nvPr/>
          </p:nvSpPr>
          <p:spPr bwMode="auto">
            <a:xfrm>
              <a:off x="4994" y="713"/>
              <a:ext cx="0" cy="131"/>
            </a:xfrm>
            <a:prstGeom prst="line">
              <a:avLst/>
            </a:prstGeom>
            <a:noFill/>
            <a:ln w="12700">
              <a:solidFill>
                <a:schemeClr val="tx1"/>
              </a:solidFill>
              <a:round/>
              <a:headEnd/>
              <a:tailEnd/>
            </a:ln>
            <a:effectLst/>
          </p:spPr>
          <p:txBody>
            <a:bodyPr wrap="none" anchor="ctr"/>
            <a:lstStyle/>
            <a:p>
              <a:endParaRPr lang="en-US"/>
            </a:p>
          </p:txBody>
        </p:sp>
        <p:sp>
          <p:nvSpPr>
            <p:cNvPr id="1085515" name="Rectangle 75"/>
            <p:cNvSpPr>
              <a:spLocks noChangeArrowheads="1"/>
            </p:cNvSpPr>
            <p:nvPr/>
          </p:nvSpPr>
          <p:spPr bwMode="auto">
            <a:xfrm>
              <a:off x="4516" y="440"/>
              <a:ext cx="901" cy="1140"/>
            </a:xfrm>
            <a:prstGeom prst="rect">
              <a:avLst/>
            </a:prstGeom>
            <a:noFill/>
            <a:ln w="12700">
              <a:solidFill>
                <a:schemeClr val="tx1"/>
              </a:solidFill>
              <a:prstDash val="dash"/>
              <a:miter lim="800000"/>
              <a:headEnd/>
              <a:tailEnd/>
            </a:ln>
            <a:effectLst/>
          </p:spPr>
          <p:txBody>
            <a:bodyPr wrap="none" anchor="ctr"/>
            <a:lstStyle/>
            <a:p>
              <a:endParaRPr lang="en-US"/>
            </a:p>
          </p:txBody>
        </p:sp>
        <p:sp>
          <p:nvSpPr>
            <p:cNvPr id="1085516" name="AutoShape 76"/>
            <p:cNvSpPr>
              <a:spLocks noChangeArrowheads="1"/>
            </p:cNvSpPr>
            <p:nvPr/>
          </p:nvSpPr>
          <p:spPr bwMode="auto">
            <a:xfrm>
              <a:off x="5229" y="473"/>
              <a:ext cx="148" cy="232"/>
            </a:xfrm>
            <a:prstGeom prst="roundRect">
              <a:avLst>
                <a:gd name="adj" fmla="val 12495"/>
              </a:avLst>
            </a:prstGeom>
            <a:noFill/>
            <a:ln w="12700">
              <a:solidFill>
                <a:schemeClr val="tx1"/>
              </a:solidFill>
              <a:round/>
              <a:headEnd/>
              <a:tailEnd/>
            </a:ln>
            <a:effectLst/>
          </p:spPr>
          <p:txBody>
            <a:bodyPr wrap="none" anchor="ctr"/>
            <a:lstStyle/>
            <a:p>
              <a:endParaRPr lang="en-US"/>
            </a:p>
          </p:txBody>
        </p:sp>
        <p:sp>
          <p:nvSpPr>
            <p:cNvPr id="1085517" name="Rectangle 77"/>
            <p:cNvSpPr>
              <a:spLocks noChangeArrowheads="1"/>
            </p:cNvSpPr>
            <p:nvPr/>
          </p:nvSpPr>
          <p:spPr bwMode="auto">
            <a:xfrm>
              <a:off x="4873" y="840"/>
              <a:ext cx="438" cy="141"/>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Interface</a:t>
              </a:r>
            </a:p>
          </p:txBody>
        </p:sp>
        <p:graphicFrame>
          <p:nvGraphicFramePr>
            <p:cNvPr id="1164288" name="Object 0">
              <a:hlinkClick r:id="" action="ppaction://ole?verb=0"/>
            </p:cNvPr>
            <p:cNvGraphicFramePr>
              <a:graphicFrameLocks/>
            </p:cNvGraphicFramePr>
            <p:nvPr/>
          </p:nvGraphicFramePr>
          <p:xfrm>
            <a:off x="5180" y="1031"/>
            <a:ext cx="223" cy="222"/>
          </p:xfrm>
          <a:graphic>
            <a:graphicData uri="http://schemas.openxmlformats.org/presentationml/2006/ole">
              <mc:AlternateContent xmlns:mc="http://schemas.openxmlformats.org/markup-compatibility/2006">
                <mc:Choice xmlns:v="urn:schemas-microsoft-com:vml" Requires="v">
                  <p:oleObj spid="_x0000_s1029" name="Microsoft ClipArt Gallery" r:id="rId4" imgW="6146640" imgH="5127480" progId="">
                    <p:embed/>
                  </p:oleObj>
                </mc:Choice>
                <mc:Fallback>
                  <p:oleObj name="Microsoft ClipArt Gallery" r:id="rId4" imgW="6146640" imgH="5127480" progId="">
                    <p:embed/>
                    <p:pic>
                      <p:nvPicPr>
                        <p:cNvPr id="0" name="Picture 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0" y="1031"/>
                          <a:ext cx="223"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64289" name="Object 1">
              <a:hlinkClick r:id="" action="ppaction://ole?verb=0"/>
            </p:cNvPr>
            <p:cNvGraphicFramePr>
              <a:graphicFrameLocks/>
            </p:cNvGraphicFramePr>
            <p:nvPr/>
          </p:nvGraphicFramePr>
          <p:xfrm>
            <a:off x="4883" y="1308"/>
            <a:ext cx="222" cy="221"/>
          </p:xfrm>
          <a:graphic>
            <a:graphicData uri="http://schemas.openxmlformats.org/presentationml/2006/ole">
              <mc:AlternateContent xmlns:mc="http://schemas.openxmlformats.org/markup-compatibility/2006">
                <mc:Choice xmlns:v="urn:schemas-microsoft-com:vml" Requires="v">
                  <p:oleObj spid="_x0000_s1030" name="Microsoft ClipArt Gallery" r:id="rId6" imgW="6146640" imgH="5127480" progId="">
                    <p:embed/>
                  </p:oleObj>
                </mc:Choice>
                <mc:Fallback>
                  <p:oleObj name="Microsoft ClipArt Gallery" r:id="rId6" imgW="6146640" imgH="5127480" progId="">
                    <p:embed/>
                    <p:pic>
                      <p:nvPicPr>
                        <p:cNvPr id="0" name="Picture 3"/>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83" y="1308"/>
                          <a:ext cx="222" cy="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64290" name="Object 2">
              <a:hlinkClick r:id="" action="ppaction://ole?verb=0"/>
            </p:cNvPr>
            <p:cNvGraphicFramePr>
              <a:graphicFrameLocks/>
            </p:cNvGraphicFramePr>
            <p:nvPr/>
          </p:nvGraphicFramePr>
          <p:xfrm>
            <a:off x="4550" y="1031"/>
            <a:ext cx="222" cy="222"/>
          </p:xfrm>
          <a:graphic>
            <a:graphicData uri="http://schemas.openxmlformats.org/presentationml/2006/ole">
              <mc:AlternateContent xmlns:mc="http://schemas.openxmlformats.org/markup-compatibility/2006">
                <mc:Choice xmlns:v="urn:schemas-microsoft-com:vml" Requires="v">
                  <p:oleObj spid="_x0000_s1031" name="Microsoft ClipArt Gallery" r:id="rId7" imgW="6146640" imgH="5127480" progId="">
                    <p:embed/>
                  </p:oleObj>
                </mc:Choice>
                <mc:Fallback>
                  <p:oleObj name="Microsoft ClipArt Gallery" r:id="rId7" imgW="6146640" imgH="5127480" progId="">
                    <p:embed/>
                    <p:pic>
                      <p:nvPicPr>
                        <p:cNvPr id="0" name="Picture 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50" y="1031"/>
                          <a:ext cx="222" cy="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85521" name="Rectangle 81"/>
            <p:cNvSpPr>
              <a:spLocks noChangeArrowheads="1"/>
            </p:cNvSpPr>
            <p:nvPr/>
          </p:nvSpPr>
          <p:spPr bwMode="auto">
            <a:xfrm>
              <a:off x="4533" y="473"/>
              <a:ext cx="486" cy="25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Data</a:t>
              </a:r>
            </a:p>
            <a:p>
              <a:pPr eaLnBrk="0" hangingPunct="0">
                <a:spcBef>
                  <a:spcPct val="50000"/>
                </a:spcBef>
              </a:pPr>
              <a:r>
                <a:rPr lang="en-US" sz="800">
                  <a:latin typeface="Times New Roman" pitchFamily="18" charset="0"/>
                </a:rPr>
                <a:t>Base</a:t>
              </a:r>
            </a:p>
          </p:txBody>
        </p:sp>
        <p:sp>
          <p:nvSpPr>
            <p:cNvPr id="1085522" name="Rectangle 82"/>
            <p:cNvSpPr>
              <a:spLocks noChangeArrowheads="1"/>
            </p:cNvSpPr>
            <p:nvPr/>
          </p:nvSpPr>
          <p:spPr bwMode="auto">
            <a:xfrm>
              <a:off x="5164" y="473"/>
              <a:ext cx="630" cy="25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Model</a:t>
              </a:r>
            </a:p>
            <a:p>
              <a:pPr eaLnBrk="0" hangingPunct="0">
                <a:spcBef>
                  <a:spcPct val="50000"/>
                </a:spcBef>
              </a:pPr>
              <a:r>
                <a:rPr lang="en-US" sz="800">
                  <a:latin typeface="Times New Roman" pitchFamily="18" charset="0"/>
                </a:rPr>
                <a:t> Base</a:t>
              </a:r>
            </a:p>
          </p:txBody>
        </p:sp>
        <p:sp>
          <p:nvSpPr>
            <p:cNvPr id="1085523" name="Line 83"/>
            <p:cNvSpPr>
              <a:spLocks noChangeShapeType="1"/>
            </p:cNvSpPr>
            <p:nvPr/>
          </p:nvSpPr>
          <p:spPr bwMode="auto">
            <a:xfrm>
              <a:off x="4739" y="570"/>
              <a:ext cx="140" cy="0"/>
            </a:xfrm>
            <a:prstGeom prst="line">
              <a:avLst/>
            </a:prstGeom>
            <a:noFill/>
            <a:ln w="12700">
              <a:solidFill>
                <a:schemeClr val="tx1"/>
              </a:solidFill>
              <a:round/>
              <a:headEnd/>
              <a:tailEnd/>
            </a:ln>
            <a:effectLst/>
          </p:spPr>
          <p:txBody>
            <a:bodyPr wrap="none" anchor="ctr"/>
            <a:lstStyle/>
            <a:p>
              <a:endParaRPr lang="en-US"/>
            </a:p>
          </p:txBody>
        </p:sp>
        <p:sp>
          <p:nvSpPr>
            <p:cNvPr id="1085524" name="Line 84"/>
            <p:cNvSpPr>
              <a:spLocks noChangeShapeType="1"/>
            </p:cNvSpPr>
            <p:nvPr/>
          </p:nvSpPr>
          <p:spPr bwMode="auto">
            <a:xfrm flipH="1">
              <a:off x="5065" y="570"/>
              <a:ext cx="156" cy="0"/>
            </a:xfrm>
            <a:prstGeom prst="line">
              <a:avLst/>
            </a:prstGeom>
            <a:noFill/>
            <a:ln w="12700">
              <a:solidFill>
                <a:schemeClr val="tx1"/>
              </a:solidFill>
              <a:round/>
              <a:headEnd/>
              <a:tailEnd/>
            </a:ln>
            <a:effectLst/>
          </p:spPr>
          <p:txBody>
            <a:bodyPr wrap="none" anchor="ctr"/>
            <a:lstStyle/>
            <a:p>
              <a:endParaRPr lang="en-US"/>
            </a:p>
          </p:txBody>
        </p:sp>
        <p:sp>
          <p:nvSpPr>
            <p:cNvPr id="1085525" name="Rectangle 85"/>
            <p:cNvSpPr>
              <a:spLocks noChangeArrowheads="1"/>
            </p:cNvSpPr>
            <p:nvPr/>
          </p:nvSpPr>
          <p:spPr bwMode="auto">
            <a:xfrm>
              <a:off x="4867" y="1027"/>
              <a:ext cx="582" cy="257"/>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800">
                  <a:latin typeface="Times New Roman" pitchFamily="18" charset="0"/>
                </a:rPr>
                <a:t>Process</a:t>
              </a:r>
            </a:p>
            <a:p>
              <a:pPr eaLnBrk="0" hangingPunct="0">
                <a:spcBef>
                  <a:spcPct val="50000"/>
                </a:spcBef>
              </a:pPr>
              <a:r>
                <a:rPr lang="en-US" sz="800">
                  <a:latin typeface="Times New Roman" pitchFamily="18" charset="0"/>
                </a:rPr>
                <a:t>Support</a:t>
              </a:r>
            </a:p>
          </p:txBody>
        </p:sp>
        <p:sp>
          <p:nvSpPr>
            <p:cNvPr id="1085526" name="Rectangle 86"/>
            <p:cNvSpPr>
              <a:spLocks noChangeArrowheads="1"/>
            </p:cNvSpPr>
            <p:nvPr/>
          </p:nvSpPr>
          <p:spPr bwMode="auto">
            <a:xfrm>
              <a:off x="4718" y="290"/>
              <a:ext cx="1014" cy="250"/>
            </a:xfrm>
            <a:prstGeom prst="rect">
              <a:avLst/>
            </a:prstGeom>
            <a:noFill/>
            <a:ln w="12700">
              <a:noFill/>
              <a:miter lim="800000"/>
              <a:headEnd/>
              <a:tailEnd/>
            </a:ln>
            <a:effectLst/>
          </p:spPr>
          <p:txBody>
            <a:bodyPr lIns="90488" tIns="44450" rIns="90488" bIns="44450">
              <a:spAutoFit/>
            </a:bodyPr>
            <a:lstStyle/>
            <a:p>
              <a:pPr eaLnBrk="0" hangingPunct="0">
                <a:spcBef>
                  <a:spcPct val="50000"/>
                </a:spcBef>
              </a:pPr>
              <a:r>
                <a:rPr lang="en-US" sz="1000" dirty="0" smtClean="0">
                  <a:latin typeface="Times New Roman" pitchFamily="18" charset="0"/>
                </a:rPr>
                <a:t>Group Support system  </a:t>
              </a:r>
              <a:r>
                <a:rPr lang="en-US" sz="1000" dirty="0">
                  <a:latin typeface="Times New Roman" pitchFamily="18" charset="0"/>
                </a:rPr>
                <a:t>Structure</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ChangeArrowheads="1"/>
          </p:cNvSpPr>
          <p:nvPr/>
        </p:nvSpPr>
        <p:spPr bwMode="auto">
          <a:xfrm>
            <a:off x="0" y="3429000"/>
            <a:ext cx="9144000" cy="700088"/>
          </a:xfrm>
          <a:prstGeom prst="rect">
            <a:avLst/>
          </a:prstGeom>
          <a:noFill/>
          <a:ln w="9525">
            <a:noFill/>
            <a:miter lim="800000"/>
            <a:headEnd/>
            <a:tailEnd/>
          </a:ln>
        </p:spPr>
        <p:txBody>
          <a:bodyPr lIns="0" tIns="76176" rIns="0" bIns="76176">
            <a:spAutoFit/>
          </a:bodyPr>
          <a:lstStyle/>
          <a:p>
            <a:endParaRPr lang="en-US" sz="1200" b="1" i="1">
              <a:latin typeface="Arial" charset="0"/>
              <a:cs typeface="Times New Roman" pitchFamily="18" charset="0"/>
            </a:endParaRPr>
          </a:p>
          <a:p>
            <a:endParaRPr lang="en-US"/>
          </a:p>
        </p:txBody>
      </p:sp>
      <p:sp>
        <p:nvSpPr>
          <p:cNvPr id="70660" name="Rectangle 4"/>
          <p:cNvSpPr>
            <a:spLocks noChangeArrowheads="1"/>
          </p:cNvSpPr>
          <p:nvPr/>
        </p:nvSpPr>
        <p:spPr bwMode="auto">
          <a:xfrm>
            <a:off x="0" y="0"/>
            <a:ext cx="9144000" cy="457754"/>
          </a:xfrm>
          <a:prstGeom prst="rect">
            <a:avLst/>
          </a:prstGeom>
          <a:noFill/>
          <a:ln w="9525">
            <a:noFill/>
            <a:miter lim="800000"/>
            <a:headEnd/>
            <a:tailEnd/>
          </a:ln>
        </p:spPr>
        <p:txBody>
          <a:bodyPr>
            <a:spAutoFit/>
          </a:bodyPr>
          <a:lstStyle/>
          <a:p>
            <a:pPr marL="342900" indent="-342900" algn="ctr">
              <a:lnSpc>
                <a:spcPct val="170000"/>
              </a:lnSpc>
              <a:spcBef>
                <a:spcPct val="20000"/>
              </a:spcBef>
              <a:defRPr/>
            </a:pPr>
            <a:r>
              <a:rPr lang="en-US" sz="1600" b="1" dirty="0">
                <a:latin typeface="Comic Sans MS" pitchFamily="66" charset="0"/>
              </a:rPr>
              <a:t>Executive Support Systems/Executive IS</a:t>
            </a:r>
          </a:p>
        </p:txBody>
      </p:sp>
      <p:graphicFrame>
        <p:nvGraphicFramePr>
          <p:cNvPr id="5" name="Table 4"/>
          <p:cNvGraphicFramePr>
            <a:graphicFrameLocks noGrp="1"/>
          </p:cNvGraphicFramePr>
          <p:nvPr/>
        </p:nvGraphicFramePr>
        <p:xfrm>
          <a:off x="914400" y="571501"/>
          <a:ext cx="7467600" cy="5812117"/>
        </p:xfrm>
        <a:graphic>
          <a:graphicData uri="http://schemas.openxmlformats.org/drawingml/2006/table">
            <a:tbl>
              <a:tblPr/>
              <a:tblGrid>
                <a:gridCol w="7467600"/>
              </a:tblGrid>
              <a:tr h="4967134">
                <a:tc>
                  <a:txBody>
                    <a:bodyPr/>
                    <a:lstStyle/>
                    <a:p>
                      <a:pPr marL="342900" marR="0" lvl="0" indent="-342900" algn="l" defTabSz="914400" rtl="0" eaLnBrk="1" fontAlgn="auto" latinLnBrk="0" hangingPunct="1">
                        <a:lnSpc>
                          <a:spcPct val="170000"/>
                        </a:lnSpc>
                        <a:spcBef>
                          <a:spcPct val="20000"/>
                        </a:spcBef>
                        <a:spcAft>
                          <a:spcPts val="0"/>
                        </a:spcAft>
                        <a:buClrTx/>
                        <a:buSzTx/>
                        <a:buFont typeface="Arial" pitchFamily="34" charset="0"/>
                        <a:buChar char="•"/>
                        <a:tabLst/>
                        <a:defRPr/>
                      </a:pPr>
                      <a:r>
                        <a:rPr lang="en-US" sz="1400" b="1" kern="1200" dirty="0" smtClean="0">
                          <a:solidFill>
                            <a:schemeClr val="tx1"/>
                          </a:solidFill>
                          <a:latin typeface="Comic Sans MS" pitchFamily="66" charset="0"/>
                          <a:ea typeface="+mn-ea"/>
                          <a:cs typeface="+mn-cs"/>
                        </a:rPr>
                        <a:t>Executive Support Systems (ESS). These are a relatively new category of systems that support decision making by senior management.</a:t>
                      </a:r>
                    </a:p>
                    <a:p>
                      <a:pPr marL="342900" marR="0" lvl="0" indent="-342900" algn="l" defTabSz="914400" rtl="0" eaLnBrk="1" fontAlgn="auto" latinLnBrk="0" hangingPunct="1">
                        <a:lnSpc>
                          <a:spcPct val="170000"/>
                        </a:lnSpc>
                        <a:spcBef>
                          <a:spcPct val="20000"/>
                        </a:spcBef>
                        <a:spcAft>
                          <a:spcPts val="0"/>
                        </a:spcAft>
                        <a:buClrTx/>
                        <a:buSzTx/>
                        <a:buFont typeface="Arial" pitchFamily="34" charset="0"/>
                        <a:buChar char="•"/>
                        <a:tabLst/>
                        <a:defRPr/>
                      </a:pPr>
                      <a:r>
                        <a:rPr lang="en-US" sz="1400" b="1" kern="1200" dirty="0" smtClean="0">
                          <a:solidFill>
                            <a:schemeClr val="tx1"/>
                          </a:solidFill>
                          <a:latin typeface="Comic Sans MS" pitchFamily="66" charset="0"/>
                          <a:ea typeface="+mn-ea"/>
                          <a:cs typeface="+mn-cs"/>
                        </a:rPr>
                        <a:t>ESS - is designed to help senior management make strategic decisions  They serve at strategic level of the organization. Although they have limited capabilities they employ the most advanced graphics and can deliver graphs and data from many sources immediately to senior executives offices or boardrooms. </a:t>
                      </a:r>
                    </a:p>
                    <a:p>
                      <a:pPr marL="342900" marR="0" lvl="0" indent="-342900" algn="l" defTabSz="914400" rtl="0" eaLnBrk="1" fontAlgn="auto" latinLnBrk="0" hangingPunct="1">
                        <a:lnSpc>
                          <a:spcPct val="170000"/>
                        </a:lnSpc>
                        <a:spcBef>
                          <a:spcPct val="20000"/>
                        </a:spcBef>
                        <a:spcAft>
                          <a:spcPts val="0"/>
                        </a:spcAft>
                        <a:buClrTx/>
                        <a:buSzTx/>
                        <a:buFont typeface="Arial" pitchFamily="34" charset="0"/>
                        <a:buChar char="•"/>
                        <a:tabLst/>
                        <a:defRPr/>
                      </a:pPr>
                      <a:r>
                        <a:rPr lang="en-US" sz="1400" b="1" kern="1200" dirty="0" smtClean="0">
                          <a:solidFill>
                            <a:schemeClr val="tx1"/>
                          </a:solidFill>
                          <a:latin typeface="Comic Sans MS" pitchFamily="66" charset="0"/>
                          <a:ea typeface="+mn-ea"/>
                          <a:cs typeface="+mn-cs"/>
                        </a:rPr>
                        <a:t>ESS gathers, analyses and summarizes the key internal and external information used in the business. They are oriented towards external events, although they do take summarized information from MIS and DSS. A good way to think of an ESS is to imagine the senior management team in an aircraft cockpit - with the instrument panel showing them the status of all the key activities. ESS typically involve lots of data analysis and modeling tools such as "what-if" analysis to help strategic decision-making.</a:t>
                      </a:r>
                    </a:p>
                  </a:txBody>
                  <a:tcPr>
                    <a:lnL>
                      <a:noFill/>
                    </a:lnL>
                    <a:lnR>
                      <a:noFill/>
                    </a:lnR>
                    <a:lnT>
                      <a:noFill/>
                    </a:lnT>
                    <a:lnB>
                      <a:noFill/>
                    </a:lnB>
                    <a:solidFill>
                      <a:schemeClr val="bg1"/>
                    </a:solidFill>
                  </a:tcPr>
                </a:tc>
              </a:tr>
              <a:tr h="557365">
                <a:tc>
                  <a:txBody>
                    <a:bodyPr/>
                    <a:lstStyle/>
                    <a:p>
                      <a:pPr marL="342900" marR="0" lvl="0" indent="-342900" algn="l" defTabSz="914400" rtl="0" eaLnBrk="1" fontAlgn="auto" latinLnBrk="0" hangingPunct="1">
                        <a:lnSpc>
                          <a:spcPct val="170000"/>
                        </a:lnSpc>
                        <a:spcBef>
                          <a:spcPct val="20000"/>
                        </a:spcBef>
                        <a:spcAft>
                          <a:spcPts val="0"/>
                        </a:spcAft>
                        <a:buClrTx/>
                        <a:buSzTx/>
                        <a:buFont typeface="Arial" pitchFamily="34" charset="0"/>
                        <a:buChar char="•"/>
                        <a:tabLst/>
                        <a:defRPr/>
                      </a:pPr>
                      <a:endParaRPr lang="en-GB" sz="1400" b="1" kern="1200" dirty="0" smtClean="0">
                        <a:solidFill>
                          <a:schemeClr val="tx1"/>
                        </a:solidFill>
                        <a:latin typeface="Comic Sans MS" pitchFamily="66" charset="0"/>
                        <a:ea typeface="+mn-ea"/>
                        <a:cs typeface="+mn-cs"/>
                      </a:endParaRPr>
                    </a:p>
                  </a:txBody>
                  <a:tcPr>
                    <a:lnL>
                      <a:noFill/>
                    </a:lnL>
                    <a:lnR>
                      <a:noFill/>
                    </a:lnR>
                    <a:lnT>
                      <a:noFill/>
                    </a:lnT>
                    <a:lnB>
                      <a:noFill/>
                    </a:lnB>
                    <a:solidFill>
                      <a:schemeClr val="bg1"/>
                    </a:solidFill>
                  </a:tcPr>
                </a:tc>
              </a:tr>
            </a:tbl>
          </a:graphicData>
        </a:graphic>
      </p:graphicFrame>
    </p:spTree>
  </p:cSld>
  <p:clrMapOvr>
    <a:masterClrMapping/>
  </p:clrMapOvr>
  <p:transition spd="slow">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anim calcmode="lin" valueType="num">
                                      <p:cBhvr additive="base">
                                        <p:cTn id="7" dur="500" fill="hold"/>
                                        <p:tgtEl>
                                          <p:spTgt spid="70660"/>
                                        </p:tgtEl>
                                        <p:attrNameLst>
                                          <p:attrName>ppt_x</p:attrName>
                                        </p:attrNameLst>
                                      </p:cBhvr>
                                      <p:tavLst>
                                        <p:tav tm="0">
                                          <p:val>
                                            <p:strVal val="0-#ppt_w/2"/>
                                          </p:val>
                                        </p:tav>
                                        <p:tav tm="100000">
                                          <p:val>
                                            <p:strVal val="#ppt_x"/>
                                          </p:val>
                                        </p:tav>
                                      </p:tavLst>
                                    </p:anim>
                                    <p:anim calcmode="lin" valueType="num">
                                      <p:cBhvr additive="base">
                                        <p:cTn id="8" dur="500" fill="hold"/>
                                        <p:tgtEl>
                                          <p:spTgt spid="706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p:txBody>
          <a:bodyPr/>
          <a:lstStyle/>
          <a:p>
            <a:fld id="{478CB82C-AB9E-426E-A3AB-3E2BFA9D7EDA}" type="slidenum">
              <a:rPr lang="en-US"/>
              <a:pPr/>
              <a:t>8</a:t>
            </a:fld>
            <a:endParaRPr lang="en-US"/>
          </a:p>
        </p:txBody>
      </p:sp>
      <p:sp>
        <p:nvSpPr>
          <p:cNvPr id="1055746" name="Rectangle 2"/>
          <p:cNvSpPr>
            <a:spLocks noGrp="1" noChangeArrowheads="1"/>
          </p:cNvSpPr>
          <p:nvPr>
            <p:ph type="title"/>
          </p:nvPr>
        </p:nvSpPr>
        <p:spPr>
          <a:xfrm>
            <a:off x="1066800" y="304800"/>
            <a:ext cx="7772400" cy="1066800"/>
          </a:xfrm>
        </p:spPr>
        <p:txBody>
          <a:bodyPr/>
          <a:lstStyle/>
          <a:p>
            <a:pPr algn="ctr"/>
            <a:r>
              <a:rPr lang="en-US" sz="3200" b="1" dirty="0">
                <a:solidFill>
                  <a:schemeClr val="tx1"/>
                </a:solidFill>
                <a:latin typeface="Comic Sans MS" pitchFamily="66" charset="0"/>
              </a:rPr>
              <a:t>Future of Executive and </a:t>
            </a:r>
            <a:r>
              <a:rPr lang="en-US" sz="3200" b="1" dirty="0" smtClean="0">
                <a:solidFill>
                  <a:schemeClr val="tx1"/>
                </a:solidFill>
                <a:latin typeface="Comic Sans MS" pitchFamily="66" charset="0"/>
              </a:rPr>
              <a:t>Organizational </a:t>
            </a:r>
            <a:r>
              <a:rPr lang="en-US" sz="3200" b="1" dirty="0">
                <a:solidFill>
                  <a:schemeClr val="tx1"/>
                </a:solidFill>
                <a:latin typeface="Comic Sans MS" pitchFamily="66" charset="0"/>
              </a:rPr>
              <a:t>Support Systems</a:t>
            </a:r>
          </a:p>
        </p:txBody>
      </p:sp>
      <p:sp>
        <p:nvSpPr>
          <p:cNvPr id="1055747" name="Rectangle 3"/>
          <p:cNvSpPr>
            <a:spLocks noGrp="1" noChangeArrowheads="1"/>
          </p:cNvSpPr>
          <p:nvPr>
            <p:ph type="body" idx="1"/>
          </p:nvPr>
        </p:nvSpPr>
        <p:spPr>
          <a:xfrm>
            <a:off x="1143000" y="1752600"/>
            <a:ext cx="7772400" cy="4114800"/>
          </a:xfrm>
        </p:spPr>
        <p:txBody>
          <a:bodyPr/>
          <a:lstStyle/>
          <a:p>
            <a:pPr>
              <a:lnSpc>
                <a:spcPct val="90000"/>
              </a:lnSpc>
            </a:pPr>
            <a:r>
              <a:rPr lang="en-US" sz="2000" b="1" dirty="0">
                <a:latin typeface="Comic Sans MS" pitchFamily="66" charset="0"/>
              </a:rPr>
              <a:t>Toolbox for customized systems</a:t>
            </a:r>
          </a:p>
          <a:p>
            <a:pPr>
              <a:lnSpc>
                <a:spcPct val="90000"/>
              </a:lnSpc>
            </a:pPr>
            <a:r>
              <a:rPr lang="en-US" sz="2000" b="1" dirty="0">
                <a:latin typeface="Comic Sans MS" pitchFamily="66" charset="0"/>
              </a:rPr>
              <a:t>Multimedia support</a:t>
            </a:r>
          </a:p>
          <a:p>
            <a:pPr>
              <a:lnSpc>
                <a:spcPct val="90000"/>
              </a:lnSpc>
            </a:pPr>
            <a:r>
              <a:rPr lang="en-US" sz="2000" b="1" dirty="0">
                <a:latin typeface="Comic Sans MS" pitchFamily="66" charset="0"/>
              </a:rPr>
              <a:t>Better access (via PDFs and cell phones)</a:t>
            </a:r>
          </a:p>
          <a:p>
            <a:pPr>
              <a:lnSpc>
                <a:spcPct val="90000"/>
              </a:lnSpc>
            </a:pPr>
            <a:r>
              <a:rPr lang="en-US" sz="2000" b="1" dirty="0">
                <a:latin typeface="Comic Sans MS" pitchFamily="66" charset="0"/>
              </a:rPr>
              <a:t>Virtual Reality and 3-D Image Displays</a:t>
            </a:r>
          </a:p>
          <a:p>
            <a:pPr>
              <a:lnSpc>
                <a:spcPct val="90000"/>
              </a:lnSpc>
            </a:pPr>
            <a:r>
              <a:rPr lang="en-US" sz="2000" b="1" dirty="0">
                <a:latin typeface="Comic Sans MS" pitchFamily="66" charset="0"/>
              </a:rPr>
              <a:t>Merging of analytical systems (OLAP / multidimensional analysis)) with desktop publishing</a:t>
            </a:r>
          </a:p>
          <a:p>
            <a:pPr>
              <a:lnSpc>
                <a:spcPct val="90000"/>
              </a:lnSpc>
            </a:pPr>
            <a:r>
              <a:rPr lang="en-US" sz="2000" b="1" dirty="0">
                <a:latin typeface="Comic Sans MS" pitchFamily="66" charset="0"/>
              </a:rPr>
              <a:t>Client/server architecture</a:t>
            </a:r>
          </a:p>
          <a:p>
            <a:pPr>
              <a:lnSpc>
                <a:spcPct val="90000"/>
              </a:lnSpc>
            </a:pPr>
            <a:r>
              <a:rPr lang="en-US" sz="2000" b="1" dirty="0">
                <a:latin typeface="Comic Sans MS" pitchFamily="66" charset="0"/>
              </a:rPr>
              <a:t>Web-enabled EIS</a:t>
            </a:r>
          </a:p>
          <a:p>
            <a:pPr>
              <a:lnSpc>
                <a:spcPct val="90000"/>
              </a:lnSpc>
            </a:pPr>
            <a:r>
              <a:rPr lang="en-US" sz="2000" b="1" dirty="0">
                <a:latin typeface="Comic Sans MS" pitchFamily="66" charset="0"/>
              </a:rPr>
              <a:t>Automated support and intelligent assistance</a:t>
            </a:r>
          </a:p>
          <a:p>
            <a:pPr>
              <a:lnSpc>
                <a:spcPct val="90000"/>
              </a:lnSpc>
            </a:pPr>
            <a:r>
              <a:rPr lang="en-US" sz="2000" b="1" dirty="0">
                <a:latin typeface="Comic Sans MS" pitchFamily="66" charset="0"/>
              </a:rPr>
              <a:t>Integration of EIS and Group Support Systems</a:t>
            </a:r>
          </a:p>
          <a:p>
            <a:pPr>
              <a:lnSpc>
                <a:spcPct val="90000"/>
              </a:lnSpc>
            </a:pPr>
            <a:r>
              <a:rPr lang="en-US" sz="2000" b="1" dirty="0">
                <a:latin typeface="Comic Sans MS" pitchFamily="66" charset="0"/>
              </a:rPr>
              <a:t>Global EIS</a:t>
            </a:r>
          </a:p>
          <a:p>
            <a:pPr>
              <a:lnSpc>
                <a:spcPct val="90000"/>
              </a:lnSpc>
            </a:pPr>
            <a:r>
              <a:rPr lang="en-US" sz="2000" b="1" dirty="0">
                <a:latin typeface="Comic Sans MS" pitchFamily="66" charset="0"/>
              </a:rPr>
              <a:t>Integration and deployment with ERP products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97</TotalTime>
  <Words>550</Words>
  <Application>Microsoft Office PowerPoint</Application>
  <PresentationFormat>On-screen Show (4:3)</PresentationFormat>
  <Paragraphs>90</Paragraphs>
  <Slides>8</Slides>
  <Notes>6</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8</vt:i4>
      </vt:variant>
    </vt:vector>
  </HeadingPairs>
  <TitlesOfParts>
    <vt:vector size="15" baseType="lpstr">
      <vt:lpstr>Arial</vt:lpstr>
      <vt:lpstr>Calibri</vt:lpstr>
      <vt:lpstr>Comic Sans MS</vt:lpstr>
      <vt:lpstr>Times New Roman</vt:lpstr>
      <vt:lpstr>Wingdings</vt:lpstr>
      <vt:lpstr>Office Theme</vt:lpstr>
      <vt:lpstr>Microsoft ClipArt Gallery</vt:lpstr>
      <vt:lpstr>PowerPoint Presentation</vt:lpstr>
      <vt:lpstr>PowerPoint Presentation</vt:lpstr>
      <vt:lpstr>Executive Support System (ESS)</vt:lpstr>
      <vt:lpstr>Enterprise Information System</vt:lpstr>
      <vt:lpstr>Organizational DSS (ODSS)</vt:lpstr>
      <vt:lpstr>PowerPoint Presentation</vt:lpstr>
      <vt:lpstr>PowerPoint Presentation</vt:lpstr>
      <vt:lpstr>Future of Executive and Organizational Support Systems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Al aziz</dc:creator>
  <cp:lastModifiedBy>Windows User</cp:lastModifiedBy>
  <cp:revision>14</cp:revision>
  <dcterms:created xsi:type="dcterms:W3CDTF">2018-01-26T11:27:46Z</dcterms:created>
  <dcterms:modified xsi:type="dcterms:W3CDTF">2020-03-27T04:52:51Z</dcterms:modified>
</cp:coreProperties>
</file>